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9" r:id="rId2"/>
    <p:sldId id="269" r:id="rId3"/>
    <p:sldId id="270" r:id="rId4"/>
    <p:sldId id="264" r:id="rId5"/>
    <p:sldId id="275" r:id="rId6"/>
    <p:sldId id="271" r:id="rId7"/>
    <p:sldId id="256" r:id="rId8"/>
    <p:sldId id="262" r:id="rId9"/>
    <p:sldId id="263" r:id="rId10"/>
    <p:sldId id="280" r:id="rId11"/>
    <p:sldId id="277" r:id="rId12"/>
    <p:sldId id="291" r:id="rId13"/>
    <p:sldId id="278" r:id="rId14"/>
    <p:sldId id="279" r:id="rId15"/>
    <p:sldId id="282" r:id="rId16"/>
    <p:sldId id="292" r:id="rId17"/>
    <p:sldId id="283" r:id="rId18"/>
    <p:sldId id="284" r:id="rId19"/>
    <p:sldId id="276" r:id="rId20"/>
    <p:sldId id="285" r:id="rId21"/>
    <p:sldId id="288" r:id="rId2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7DB"/>
    <a:srgbClr val="FFFEE9"/>
    <a:srgbClr val="203746"/>
    <a:srgbClr val="B6AA9D"/>
    <a:srgbClr val="2F0A31"/>
    <a:srgbClr val="5D285F"/>
    <a:srgbClr val="0085AD"/>
    <a:srgbClr val="EE2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45" autoAdjust="0"/>
    <p:restoredTop sz="94660"/>
  </p:normalViewPr>
  <p:slideViewPr>
    <p:cSldViewPr>
      <p:cViewPr>
        <p:scale>
          <a:sx n="156" d="100"/>
          <a:sy n="156" d="100"/>
        </p:scale>
        <p:origin x="-592" y="-2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766203B-2128-4FBD-AF6C-84B0062D7E38}" type="datetimeFigureOut">
              <a:rPr lang="en-GB" smtClean="0"/>
              <a:pPr/>
              <a:t>15/09/16</a:t>
            </a:fld>
            <a:endParaRPr lang="cy-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CBB5201-EEAB-4D4C-A646-4101A3CE591E}" type="slidenum">
              <a:rPr lang="en-GB" smtClean="0"/>
              <a:pPr/>
              <a:t>‹#›</a:t>
            </a:fld>
            <a:endParaRPr lang="cy-GB"/>
          </a:p>
        </p:txBody>
      </p:sp>
    </p:spTree>
    <p:extLst>
      <p:ext uri="{BB962C8B-B14F-4D97-AF65-F5344CB8AC3E}">
        <p14:creationId xmlns:p14="http://schemas.microsoft.com/office/powerpoint/2010/main" val="2238556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204AD87-B569-4484-B2B8-7C96630FE424}" type="datetimeFigureOut">
              <a:rPr lang="en-GB" smtClean="0"/>
              <a:pPr/>
              <a:t>15/09/16</a:t>
            </a:fld>
            <a:endParaRPr lang="cy-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F521477-ED90-4244-963D-EC0F08CDC81B}" type="slidenum">
              <a:rPr lang="en-GB" smtClean="0"/>
              <a:pPr/>
              <a:t>‹#›</a:t>
            </a:fld>
            <a:endParaRPr lang="cy-GB"/>
          </a:p>
        </p:txBody>
      </p:sp>
    </p:spTree>
    <p:extLst>
      <p:ext uri="{BB962C8B-B14F-4D97-AF65-F5344CB8AC3E}">
        <p14:creationId xmlns:p14="http://schemas.microsoft.com/office/powerpoint/2010/main" val="245820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Bathu arian ag offer llaw</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2</a:t>
            </a:fld>
            <a:endParaRPr lang="cy-GB"/>
          </a:p>
        </p:txBody>
      </p:sp>
    </p:spTree>
    <p:extLst>
      <p:ext uri="{BB962C8B-B14F-4D97-AF65-F5344CB8AC3E}">
        <p14:creationId xmlns:p14="http://schemas.microsoft.com/office/powerpoint/2010/main" val="97822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Cartŵn gan Graeme Frisque 2009</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17</a:t>
            </a:fld>
            <a:endParaRPr lang="cy-GB"/>
          </a:p>
        </p:txBody>
      </p:sp>
    </p:spTree>
    <p:extLst>
      <p:ext uri="{BB962C8B-B14F-4D97-AF65-F5344CB8AC3E}">
        <p14:creationId xmlns:p14="http://schemas.microsoft.com/office/powerpoint/2010/main" val="314579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‘The Jury’ gan John Morgan (1861)</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18</a:t>
            </a:fld>
            <a:endParaRPr lang="cy-GB"/>
          </a:p>
        </p:txBody>
      </p:sp>
    </p:spTree>
    <p:extLst>
      <p:ext uri="{BB962C8B-B14F-4D97-AF65-F5344CB8AC3E}">
        <p14:creationId xmlns:p14="http://schemas.microsoft.com/office/powerpoint/2010/main" val="267771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Syr John Nicholl (1759—1838)</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19</a:t>
            </a:fld>
            <a:endParaRPr lang="cy-GB"/>
          </a:p>
        </p:txBody>
      </p:sp>
    </p:spTree>
    <p:extLst>
      <p:ext uri="{BB962C8B-B14F-4D97-AF65-F5344CB8AC3E}">
        <p14:creationId xmlns:p14="http://schemas.microsoft.com/office/powerpoint/2010/main" val="324233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Polyn a throsol</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3</a:t>
            </a:fld>
            <a:endParaRPr lang="cy-GB"/>
          </a:p>
        </p:txBody>
      </p:sp>
    </p:spTree>
    <p:extLst>
      <p:ext uri="{BB962C8B-B14F-4D97-AF65-F5344CB8AC3E}">
        <p14:creationId xmlns:p14="http://schemas.microsoft.com/office/powerpoint/2010/main" val="425237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Darn arian wedi’i daro â llaw.</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4</a:t>
            </a:fld>
            <a:endParaRPr lang="cy-GB"/>
          </a:p>
        </p:txBody>
      </p:sp>
    </p:spTree>
    <p:extLst>
      <p:ext uri="{BB962C8B-B14F-4D97-AF65-F5344CB8AC3E}">
        <p14:creationId xmlns:p14="http://schemas.microsoft.com/office/powerpoint/2010/main" val="390386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dirty="0" err="1" smtClean="0"/>
              <a:t>Old</a:t>
            </a:r>
            <a:r>
              <a:rPr lang="cy-GB" dirty="0" smtClean="0"/>
              <a:t> Bailey 1673</a:t>
            </a:r>
          </a:p>
          <a:p>
            <a:r>
              <a:rPr lang="cy-GB" dirty="0" smtClean="0"/>
              <a:t>Llys awyr agored mewn adeilad canoloesol</a:t>
            </a:r>
          </a:p>
          <a:p>
            <a:endParaRPr lang="cy-GB" dirty="0" smtClean="0"/>
          </a:p>
          <a:p>
            <a:r>
              <a:rPr lang="cy-GB" dirty="0" err="1" smtClean="0"/>
              <a:t>Source</a:t>
            </a:r>
            <a:r>
              <a:rPr lang="cy-GB" dirty="0" smtClean="0"/>
              <a:t> </a:t>
            </a:r>
            <a:r>
              <a:rPr lang="cy-GB" dirty="0" err="1" smtClean="0"/>
              <a:t>www.oldbaileyonline.org</a:t>
            </a:r>
            <a:r>
              <a:rPr lang="cy-GB" dirty="0" smtClean="0"/>
              <a:t> http://www.oldbaileyonline.org/static/The-old-bailey.jsp</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7</a:t>
            </a:fld>
            <a:endParaRPr lang="cy-GB"/>
          </a:p>
        </p:txBody>
      </p:sp>
    </p:spTree>
    <p:extLst>
      <p:ext uri="{BB962C8B-B14F-4D97-AF65-F5344CB8AC3E}">
        <p14:creationId xmlns:p14="http://schemas.microsoft.com/office/powerpoint/2010/main" val="1503875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dirty="0" smtClean="0"/>
              <a:t>Engrafiad o dreial lleidr pen ffordd. Ar y cychwyn roedd y rheithgor yn eistedd o </a:t>
            </a:r>
            <a:r>
              <a:rPr lang="cy-GB" dirty="0" err="1" smtClean="0"/>
              <a:t>bobtu</a:t>
            </a:r>
            <a:r>
              <a:rPr lang="cy-GB" dirty="0" smtClean="0"/>
              <a:t>’r </a:t>
            </a:r>
            <a:r>
              <a:rPr lang="cy-GB" dirty="0" err="1" smtClean="0"/>
              <a:t>cyhuddiedig</a:t>
            </a:r>
            <a:r>
              <a:rPr lang="cy-GB" dirty="0" smtClean="0"/>
              <a:t>. http://www.oldbaileyonline.org/static/Gender.jsp</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8</a:t>
            </a:fld>
            <a:endParaRPr lang="cy-GB"/>
          </a:p>
        </p:txBody>
      </p:sp>
    </p:spTree>
    <p:extLst>
      <p:ext uri="{BB962C8B-B14F-4D97-AF65-F5344CB8AC3E}">
        <p14:creationId xmlns:p14="http://schemas.microsoft.com/office/powerpoint/2010/main" val="214509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Crogi yn Tyburn</a:t>
            </a:r>
            <a:endParaRPr lang="cy-GB" baseline="0" dirty="0" smtClean="0"/>
          </a:p>
          <a:p>
            <a:endParaRPr lang="cy-GB" baseline="0" dirty="0" smtClean="0"/>
          </a:p>
          <a:p>
            <a:r>
              <a:rPr lang="cy-GB" smtClean="0"/>
              <a:t>Ffynhonnell: Getyimages</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9</a:t>
            </a:fld>
            <a:endParaRPr lang="cy-GB"/>
          </a:p>
        </p:txBody>
      </p:sp>
    </p:spTree>
    <p:extLst>
      <p:ext uri="{BB962C8B-B14F-4D97-AF65-F5344CB8AC3E}">
        <p14:creationId xmlns:p14="http://schemas.microsoft.com/office/powerpoint/2010/main" val="3723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cy-GB" sz="1100" baseline="0" dirty="0" smtClean="0">
                <a:latin typeface="StoneInformal LT" pitchFamily="2" charset="0"/>
              </a:rPr>
              <a:t>Eitemau tystiolaeth o glipio a drwgfathu</a:t>
            </a:r>
          </a:p>
          <a:p>
            <a:pPr marL="0" indent="0">
              <a:buFont typeface="Wingdings" pitchFamily="2" charset="2"/>
              <a:buNone/>
            </a:pPr>
            <a:endParaRPr lang="cy-GB" sz="1100" baseline="0" dirty="0" smtClean="0">
              <a:latin typeface="StoneInformal LT" pitchFamily="2" charset="0"/>
            </a:endParaRPr>
          </a:p>
          <a:p>
            <a:pPr marL="0" indent="0">
              <a:buFont typeface="Wingdings" pitchFamily="2" charset="2"/>
              <a:buNone/>
            </a:pPr>
            <a:r>
              <a:rPr lang="cy-GB" sz="1100" baseline="0" dirty="0" smtClean="0">
                <a:latin typeface="StoneInformal LT" pitchFamily="2" charset="0"/>
              </a:rPr>
              <a:t>Eitemau:</a:t>
            </a:r>
          </a:p>
          <a:p>
            <a:pPr marL="0" indent="0">
              <a:buFont typeface="Wingdings" pitchFamily="2" charset="2"/>
              <a:buNone/>
            </a:pPr>
            <a:endParaRPr lang="cy-GB" sz="1100" baseline="0" dirty="0" smtClean="0">
              <a:latin typeface="StoneInformal LT" pitchFamily="2" charset="0"/>
            </a:endParaRPr>
          </a:p>
          <a:p>
            <a:pPr marL="0" indent="0">
              <a:buFont typeface="Wingdings" pitchFamily="2" charset="2"/>
              <a:buNone/>
            </a:pPr>
            <a:r>
              <a:rPr lang="cy-GB" sz="1100" baseline="0" dirty="0" smtClean="0">
                <a:latin typeface="StoneInformal LT" pitchFamily="2" charset="0"/>
              </a:rPr>
              <a:t>Mowld tywod</a:t>
            </a:r>
          </a:p>
          <a:p>
            <a:pPr marL="0" indent="0">
              <a:buFont typeface="Wingdings" pitchFamily="2" charset="2"/>
              <a:buNone/>
            </a:pPr>
            <a:r>
              <a:rPr lang="cy-GB" sz="1100" baseline="0" dirty="0" smtClean="0">
                <a:latin typeface="StoneInformal LT" pitchFamily="2" charset="0"/>
              </a:rPr>
              <a:t>Crwsibl(au)</a:t>
            </a:r>
          </a:p>
          <a:p>
            <a:pPr marL="0" indent="0">
              <a:buFont typeface="Wingdings" pitchFamily="2" charset="2"/>
              <a:buNone/>
            </a:pPr>
            <a:r>
              <a:rPr lang="cy-GB" sz="1100" baseline="0" dirty="0" smtClean="0">
                <a:latin typeface="StoneInformal LT" pitchFamily="2" charset="0"/>
              </a:rPr>
              <a:t>Gefelau</a:t>
            </a:r>
          </a:p>
          <a:p>
            <a:pPr marL="0" indent="0">
              <a:buFont typeface="Wingdings" pitchFamily="2" charset="2"/>
              <a:buNone/>
            </a:pPr>
            <a:r>
              <a:rPr lang="cy-GB" sz="1100" baseline="0" dirty="0" smtClean="0">
                <a:latin typeface="StoneInformal LT" pitchFamily="2" charset="0"/>
              </a:rPr>
              <a:t>Ffeil fetel</a:t>
            </a:r>
          </a:p>
          <a:p>
            <a:pPr marL="0" indent="0">
              <a:buFont typeface="Wingdings" pitchFamily="2" charset="2"/>
              <a:buNone/>
            </a:pPr>
            <a:r>
              <a:rPr lang="cy-GB" sz="1100" baseline="0" dirty="0" smtClean="0">
                <a:latin typeface="StoneInformal LT" pitchFamily="2" charset="0"/>
              </a:rPr>
              <a:t>Arian wedi’r ffugio neu eu clipio</a:t>
            </a:r>
          </a:p>
          <a:p>
            <a:pPr marL="0" indent="0">
              <a:buFont typeface="Wingdings" pitchFamily="2" charset="2"/>
              <a:buNone/>
            </a:pPr>
            <a:r>
              <a:rPr lang="cy-GB" sz="1100" baseline="0" dirty="0" smtClean="0">
                <a:latin typeface="StoneInformal LT" pitchFamily="2" charset="0"/>
              </a:rPr>
              <a:t>Arian</a:t>
            </a:r>
          </a:p>
        </p:txBody>
      </p:sp>
      <p:sp>
        <p:nvSpPr>
          <p:cNvPr id="4" name="Slide Number Placeholder 3"/>
          <p:cNvSpPr>
            <a:spLocks noGrp="1"/>
          </p:cNvSpPr>
          <p:nvPr>
            <p:ph type="sldNum" sz="quarter" idx="10"/>
          </p:nvPr>
        </p:nvSpPr>
        <p:spPr/>
        <p:txBody>
          <a:bodyPr/>
          <a:lstStyle/>
          <a:p>
            <a:fld id="{42146FE6-CCA2-4366-BC3C-B64B66A070AC}" type="slidenum">
              <a:rPr lang="en-GB" smtClean="0"/>
              <a:pPr/>
              <a:t>12</a:t>
            </a:fld>
            <a:endParaRPr lang="cy-GB"/>
          </a:p>
        </p:txBody>
      </p:sp>
    </p:spTree>
    <p:extLst>
      <p:ext uri="{BB962C8B-B14F-4D97-AF65-F5344CB8AC3E}">
        <p14:creationId xmlns:p14="http://schemas.microsoft.com/office/powerpoint/2010/main" val="44284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‘Policeman, Scarborough’ c 1830 by William Dempsey</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13</a:t>
            </a:fld>
            <a:endParaRPr lang="cy-GB"/>
          </a:p>
        </p:txBody>
      </p:sp>
    </p:spTree>
    <p:extLst>
      <p:ext uri="{BB962C8B-B14F-4D97-AF65-F5344CB8AC3E}">
        <p14:creationId xmlns:p14="http://schemas.microsoft.com/office/powerpoint/2010/main" val="84730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mtClean="0"/>
              <a:t>Syr Isaac Newton</a:t>
            </a:r>
            <a:endParaRPr lang="cy-GB" dirty="0"/>
          </a:p>
        </p:txBody>
      </p:sp>
      <p:sp>
        <p:nvSpPr>
          <p:cNvPr id="4" name="Slide Number Placeholder 3"/>
          <p:cNvSpPr>
            <a:spLocks noGrp="1"/>
          </p:cNvSpPr>
          <p:nvPr>
            <p:ph type="sldNum" sz="quarter" idx="10"/>
          </p:nvPr>
        </p:nvSpPr>
        <p:spPr/>
        <p:txBody>
          <a:bodyPr/>
          <a:lstStyle/>
          <a:p>
            <a:fld id="{5F521477-ED90-4244-963D-EC0F08CDC81B}" type="slidenum">
              <a:rPr lang="en-GB" smtClean="0"/>
              <a:pPr/>
              <a:t>15</a:t>
            </a:fld>
            <a:endParaRPr lang="cy-GB"/>
          </a:p>
        </p:txBody>
      </p:sp>
    </p:spTree>
    <p:extLst>
      <p:ext uri="{BB962C8B-B14F-4D97-AF65-F5344CB8AC3E}">
        <p14:creationId xmlns:p14="http://schemas.microsoft.com/office/powerpoint/2010/main" val="265335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E482BB5-2DEF-4ED9-A965-CAA825C21A0E}" type="datetimeFigureOut">
              <a:rPr lang="en-GB" smtClean="0"/>
              <a:pPr/>
              <a:t>15/09/16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93185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82BB5-2DEF-4ED9-A965-CAA825C21A0E}" type="datetimeFigureOut">
              <a:rPr lang="en-GB" smtClean="0"/>
              <a:pPr/>
              <a:t>15/09/16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22919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82BB5-2DEF-4ED9-A965-CAA825C21A0E}" type="datetimeFigureOut">
              <a:rPr lang="en-GB" smtClean="0"/>
              <a:pPr/>
              <a:t>15/09/16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50385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82BB5-2DEF-4ED9-A965-CAA825C21A0E}" type="datetimeFigureOut">
              <a:rPr lang="en-GB" smtClean="0"/>
              <a:pPr/>
              <a:t>15/09/16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12036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82BB5-2DEF-4ED9-A965-CAA825C21A0E}" type="datetimeFigureOut">
              <a:rPr lang="en-GB" smtClean="0"/>
              <a:pPr/>
              <a:t>15/09/16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203011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E482BB5-2DEF-4ED9-A965-CAA825C21A0E}" type="datetimeFigureOut">
              <a:rPr lang="en-GB" smtClean="0"/>
              <a:pPr/>
              <a:t>15/09/16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3019659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E482BB5-2DEF-4ED9-A965-CAA825C21A0E}" type="datetimeFigureOut">
              <a:rPr lang="en-GB" smtClean="0"/>
              <a:pPr/>
              <a:t>15/09/16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1371527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E482BB5-2DEF-4ED9-A965-CAA825C21A0E}" type="datetimeFigureOut">
              <a:rPr lang="en-GB" smtClean="0"/>
              <a:pPr/>
              <a:t>15/09/16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32209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2BB5-2DEF-4ED9-A965-CAA825C21A0E}" type="datetimeFigureOut">
              <a:rPr lang="en-GB" smtClean="0"/>
              <a:pPr/>
              <a:t>15/09/16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155226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82BB5-2DEF-4ED9-A965-CAA825C21A0E}" type="datetimeFigureOut">
              <a:rPr lang="en-GB" smtClean="0"/>
              <a:pPr/>
              <a:t>15/09/16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326262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82BB5-2DEF-4ED9-A965-CAA825C21A0E}" type="datetimeFigureOut">
              <a:rPr lang="en-GB" smtClean="0"/>
              <a:pPr/>
              <a:t>15/09/16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2AD806-DF2E-4C7A-8F23-625C6DE4F407}" type="slidenum">
              <a:rPr lang="en-GB" smtClean="0"/>
              <a:pPr/>
              <a:t>‹#›</a:t>
            </a:fld>
            <a:endParaRPr lang="en-GB"/>
          </a:p>
        </p:txBody>
      </p:sp>
    </p:spTree>
    <p:extLst>
      <p:ext uri="{BB962C8B-B14F-4D97-AF65-F5344CB8AC3E}">
        <p14:creationId xmlns:p14="http://schemas.microsoft.com/office/powerpoint/2010/main" val="33721206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2BB5-2DEF-4ED9-A965-CAA825C21A0E}" type="datetimeFigureOut">
              <a:rPr lang="en-GB" smtClean="0"/>
              <a:pPr/>
              <a:t>15/09/16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AD806-DF2E-4C7A-8F23-625C6DE4F407}" type="slidenum">
              <a:rPr lang="en-GB" smtClean="0"/>
              <a:pPr/>
              <a:t>‹#›</a:t>
            </a:fld>
            <a:endParaRPr lang="en-GB"/>
          </a:p>
        </p:txBody>
      </p:sp>
    </p:spTree>
    <p:extLst>
      <p:ext uri="{BB962C8B-B14F-4D97-AF65-F5344CB8AC3E}">
        <p14:creationId xmlns:p14="http://schemas.microsoft.com/office/powerpoint/2010/main" val="4140602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file://localhost/Users/design/Desktop/Powerpoint%20WIP/Presentation%20images/Fakes%20and%20Forgeries/spot%20a%20counterfeiter%20copy.png" TargetMode="External"/><Relationship Id="rId8"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gif"/><Relationship Id="rId3" Type="http://schemas.openxmlformats.org/officeDocument/2006/relationships/image" Target="../media/image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2F0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95536" y="4365104"/>
            <a:ext cx="7056784" cy="369332"/>
          </a:xfrm>
          <a:prstGeom prst="rect">
            <a:avLst/>
          </a:prstGeom>
          <a:noFill/>
        </p:spPr>
        <p:txBody>
          <a:bodyPr wrap="square" rtlCol="0">
            <a:spAutoFit/>
          </a:bodyPr>
          <a:lstStyle/>
          <a:p>
            <a:r>
              <a:rPr lang="cy-GB" dirty="0" smtClean="0">
                <a:solidFill>
                  <a:schemeClr val="bg1"/>
                </a:solidFill>
              </a:rPr>
              <a:t>I ddarllen am yr Old Bailey ewch i </a:t>
            </a:r>
            <a:r>
              <a:rPr lang="cy-GB" dirty="0" smtClean="0">
                <a:solidFill>
                  <a:srgbClr val="B6AA9D"/>
                </a:solidFill>
              </a:rPr>
              <a:t>www.oldbaileyonline.org</a:t>
            </a:r>
          </a:p>
        </p:txBody>
      </p:sp>
      <p:sp>
        <p:nvSpPr>
          <p:cNvPr id="3" name="TextBox 2"/>
          <p:cNvSpPr txBox="1"/>
          <p:nvPr/>
        </p:nvSpPr>
        <p:spPr>
          <a:xfrm>
            <a:off x="395536" y="2564904"/>
            <a:ext cx="7128792" cy="1215717"/>
          </a:xfrm>
          <a:prstGeom prst="rect">
            <a:avLst/>
          </a:prstGeom>
          <a:noFill/>
        </p:spPr>
        <p:txBody>
          <a:bodyPr wrap="square" rtlCol="0">
            <a:spAutoFit/>
          </a:bodyPr>
          <a:lstStyle/>
          <a:p>
            <a:r>
              <a:rPr lang="cy-GB" sz="3800" dirty="0" smtClean="0">
                <a:solidFill>
                  <a:schemeClr val="bg1"/>
                </a:solidFill>
              </a:rPr>
              <a:t>Clipwyr a Drwgfathwyr</a:t>
            </a:r>
          </a:p>
          <a:p>
            <a:endParaRPr lang="cy-GB" sz="500" dirty="0" smtClean="0">
              <a:solidFill>
                <a:srgbClr val="B6AA9D"/>
              </a:solidFill>
            </a:endParaRPr>
          </a:p>
          <a:p>
            <a:r>
              <a:rPr lang="cy-GB" sz="3000" dirty="0" smtClean="0">
                <a:solidFill>
                  <a:srgbClr val="B6AA9D"/>
                </a:solidFill>
              </a:rPr>
              <a:t>Arian Ffug</a:t>
            </a:r>
            <a:r>
              <a:rPr lang="cy-GB" sz="3000" dirty="0" smtClean="0">
                <a:solidFill>
                  <a:srgbClr val="FF0000"/>
                </a:solidFill>
              </a:rPr>
              <a:t> </a:t>
            </a:r>
            <a:r>
              <a:rPr lang="cy-GB" sz="3000" dirty="0" smtClean="0">
                <a:solidFill>
                  <a:srgbClr val="B6AA9D"/>
                </a:solidFill>
              </a:rPr>
              <a:t>Adnodd Ôl-ymweliad</a:t>
            </a:r>
            <a:endParaRPr lang="cy-GB" sz="3000" dirty="0">
              <a:solidFill>
                <a:srgbClr val="B6AA9D"/>
              </a:solidFill>
            </a:endParaRPr>
          </a:p>
        </p:txBody>
      </p:sp>
      <p:pic>
        <p:nvPicPr>
          <p:cNvPr id="4" name="Picture 3" descr="Master_Royal_Mint_Black_Logo_WHITE_(Georgia Bold Italic).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5" y="548680"/>
            <a:ext cx="2088232" cy="713234"/>
          </a:xfrm>
          <a:prstGeom prst="rect">
            <a:avLst/>
          </a:prstGeom>
        </p:spPr>
      </p:pic>
    </p:spTree>
    <p:extLst>
      <p:ext uri="{BB962C8B-B14F-4D97-AF65-F5344CB8AC3E}">
        <p14:creationId xmlns:p14="http://schemas.microsoft.com/office/powerpoint/2010/main" val="22886353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144" t="3691" r="2142" b="4027"/>
          <a:stretch/>
        </p:blipFill>
        <p:spPr>
          <a:xfrm>
            <a:off x="272877" y="230918"/>
            <a:ext cx="8606118" cy="5772948"/>
          </a:xfrm>
          <a:prstGeom prst="rect">
            <a:avLst/>
          </a:prstGeom>
        </p:spPr>
      </p:pic>
      <p:pic>
        <p:nvPicPr>
          <p:cNvPr id="4" name="Picture 3" descr="Master_Royal_Mint_Black_Logo_BLACK_(Georgia Bold Italic).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5" name="Straight Connector 4"/>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6" name="Rectangle 5"/>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9</a:t>
            </a:r>
            <a:endParaRPr lang="cy-GB" sz="1200" dirty="0"/>
          </a:p>
        </p:txBody>
      </p:sp>
      <p:sp>
        <p:nvSpPr>
          <p:cNvPr id="10" name="Rectangle 9"/>
          <p:cNvSpPr/>
          <p:nvPr/>
        </p:nvSpPr>
        <p:spPr>
          <a:xfrm>
            <a:off x="3275856" y="620688"/>
            <a:ext cx="2736304" cy="6480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347864" y="548680"/>
            <a:ext cx="3024336" cy="677108"/>
          </a:xfrm>
          <a:prstGeom prst="rect">
            <a:avLst/>
          </a:prstGeom>
          <a:noFill/>
        </p:spPr>
        <p:txBody>
          <a:bodyPr wrap="square" rtlCol="0">
            <a:spAutoFit/>
          </a:bodyPr>
          <a:lstStyle/>
          <a:p>
            <a:r>
              <a:rPr lang="cy-GB" sz="3800" dirty="0" smtClean="0">
                <a:solidFill>
                  <a:srgbClr val="B6AA9D"/>
                </a:solidFill>
              </a:rPr>
              <a:t>Chwarae Rôl</a:t>
            </a:r>
          </a:p>
        </p:txBody>
      </p:sp>
    </p:spTree>
    <p:extLst>
      <p:ext uri="{BB962C8B-B14F-4D97-AF65-F5344CB8AC3E}">
        <p14:creationId xmlns:p14="http://schemas.microsoft.com/office/powerpoint/2010/main" val="10653065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923928" y="4221088"/>
            <a:ext cx="1008112" cy="50405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535" b="5462"/>
          <a:stretch/>
        </p:blipFill>
        <p:spPr>
          <a:xfrm>
            <a:off x="5508104" y="3212976"/>
            <a:ext cx="3381103" cy="2885357"/>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715" b="9086"/>
          <a:stretch/>
        </p:blipFill>
        <p:spPr>
          <a:xfrm>
            <a:off x="179512" y="3395144"/>
            <a:ext cx="2511970" cy="2776662"/>
          </a:xfrm>
          <a:prstGeom prst="rect">
            <a:avLst/>
          </a:prstGeom>
        </p:spPr>
      </p:pic>
      <p:sp>
        <p:nvSpPr>
          <p:cNvPr id="20" name="Rectangle 19"/>
          <p:cNvSpPr/>
          <p:nvPr/>
        </p:nvSpPr>
        <p:spPr>
          <a:xfrm>
            <a:off x="5652120" y="1485652"/>
            <a:ext cx="2304256" cy="50405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475656" y="1485652"/>
            <a:ext cx="1656184" cy="50405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15" name="Straight Connector 14"/>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10</a:t>
            </a:r>
            <a:endParaRPr lang="cy-GB" sz="1200" dirty="0"/>
          </a:p>
        </p:txBody>
      </p:sp>
      <p:sp>
        <p:nvSpPr>
          <p:cNvPr id="17" name="TextBox 16"/>
          <p:cNvSpPr txBox="1"/>
          <p:nvPr/>
        </p:nvSpPr>
        <p:spPr>
          <a:xfrm>
            <a:off x="467544" y="303620"/>
            <a:ext cx="3600400" cy="677108"/>
          </a:xfrm>
          <a:prstGeom prst="rect">
            <a:avLst/>
          </a:prstGeom>
          <a:noFill/>
        </p:spPr>
        <p:txBody>
          <a:bodyPr wrap="square" rtlCol="0">
            <a:spAutoFit/>
          </a:bodyPr>
          <a:lstStyle/>
          <a:p>
            <a:r>
              <a:rPr lang="cy-GB" sz="3800" dirty="0" smtClean="0">
                <a:solidFill>
                  <a:srgbClr val="203746"/>
                </a:solidFill>
              </a:rPr>
              <a:t>Cymeriadau</a:t>
            </a:r>
            <a:endParaRPr lang="cy-GB" sz="2000" dirty="0">
              <a:solidFill>
                <a:srgbClr val="203746"/>
              </a:solidFill>
            </a:endParaRPr>
          </a:p>
        </p:txBody>
      </p:sp>
      <p:sp>
        <p:nvSpPr>
          <p:cNvPr id="19" name="TextBox 18"/>
          <p:cNvSpPr txBox="1"/>
          <p:nvPr/>
        </p:nvSpPr>
        <p:spPr>
          <a:xfrm>
            <a:off x="5004048" y="1485652"/>
            <a:ext cx="3600400" cy="1538883"/>
          </a:xfrm>
          <a:prstGeom prst="rect">
            <a:avLst/>
          </a:prstGeom>
          <a:noFill/>
        </p:spPr>
        <p:txBody>
          <a:bodyPr wrap="square" rtlCol="0">
            <a:spAutoFit/>
          </a:bodyPr>
          <a:lstStyle/>
          <a:p>
            <a:pPr algn="ctr"/>
            <a:r>
              <a:rPr lang="cy-GB" sz="2400" dirty="0" smtClean="0">
                <a:solidFill>
                  <a:srgbClr val="B6AA9D"/>
                </a:solidFill>
              </a:rPr>
              <a:t>Yr Amddiffyniad</a:t>
            </a:r>
            <a:endParaRPr lang="cy-GB" sz="2400" dirty="0">
              <a:solidFill>
                <a:srgbClr val="B6AA9D"/>
              </a:solidFill>
            </a:endParaRPr>
          </a:p>
          <a:p>
            <a:pPr algn="ctr"/>
            <a:endParaRPr lang="cy-GB" sz="2000" dirty="0" smtClean="0"/>
          </a:p>
          <a:p>
            <a:pPr algn="ctr"/>
            <a:endParaRPr lang="cy-GB" sz="1000" dirty="0"/>
          </a:p>
          <a:p>
            <a:pPr algn="ctr"/>
            <a:r>
              <a:rPr lang="cy-GB" sz="2000" dirty="0">
                <a:solidFill>
                  <a:srgbClr val="203746"/>
                </a:solidFill>
              </a:rPr>
              <a:t>Y </a:t>
            </a:r>
            <a:r>
              <a:rPr lang="cy-GB" sz="2000" dirty="0" smtClean="0">
                <a:solidFill>
                  <a:srgbClr val="203746"/>
                </a:solidFill>
              </a:rPr>
              <a:t>Cyhuddedig</a:t>
            </a:r>
            <a:endParaRPr lang="cy-GB" sz="2000" dirty="0">
              <a:solidFill>
                <a:srgbClr val="203746"/>
              </a:solidFill>
            </a:endParaRPr>
          </a:p>
          <a:p>
            <a:pPr algn="ctr"/>
            <a:r>
              <a:rPr lang="cy-GB" sz="2000" dirty="0">
                <a:solidFill>
                  <a:srgbClr val="203746"/>
                </a:solidFill>
              </a:rPr>
              <a:t>Tystion Cymeriad</a:t>
            </a:r>
          </a:p>
        </p:txBody>
      </p:sp>
      <p:sp>
        <p:nvSpPr>
          <p:cNvPr id="21" name="TextBox 20"/>
          <p:cNvSpPr txBox="1"/>
          <p:nvPr/>
        </p:nvSpPr>
        <p:spPr>
          <a:xfrm>
            <a:off x="467544" y="1485652"/>
            <a:ext cx="3600400" cy="2231380"/>
          </a:xfrm>
          <a:prstGeom prst="rect">
            <a:avLst/>
          </a:prstGeom>
          <a:noFill/>
        </p:spPr>
        <p:txBody>
          <a:bodyPr wrap="square" rtlCol="0">
            <a:spAutoFit/>
          </a:bodyPr>
          <a:lstStyle/>
          <a:p>
            <a:pPr algn="ctr"/>
            <a:r>
              <a:rPr lang="cy-GB" sz="2400" dirty="0" smtClean="0">
                <a:solidFill>
                  <a:srgbClr val="B6AA9D"/>
                </a:solidFill>
              </a:rPr>
              <a:t>Yr Erlyniad</a:t>
            </a:r>
            <a:endParaRPr lang="cy-GB" sz="2400" dirty="0">
              <a:solidFill>
                <a:srgbClr val="B6AA9D"/>
              </a:solidFill>
            </a:endParaRPr>
          </a:p>
          <a:p>
            <a:pPr algn="ctr"/>
            <a:endParaRPr lang="cy-GB" sz="2000" dirty="0" smtClean="0"/>
          </a:p>
          <a:p>
            <a:pPr algn="ctr"/>
            <a:endParaRPr lang="cy-GB" sz="1000" dirty="0"/>
          </a:p>
          <a:p>
            <a:pPr algn="ctr"/>
            <a:r>
              <a:rPr lang="cy-GB" sz="2000" dirty="0">
                <a:solidFill>
                  <a:srgbClr val="203746"/>
                </a:solidFill>
              </a:rPr>
              <a:t>Y Cwnstabl</a:t>
            </a:r>
          </a:p>
          <a:p>
            <a:pPr algn="ctr"/>
            <a:r>
              <a:rPr lang="cy-GB" sz="2000" dirty="0">
                <a:solidFill>
                  <a:srgbClr val="203746"/>
                </a:solidFill>
              </a:rPr>
              <a:t>Hysbyswyr</a:t>
            </a:r>
          </a:p>
          <a:p>
            <a:pPr algn="ctr"/>
            <a:r>
              <a:rPr lang="cy-GB" sz="2000" dirty="0">
                <a:solidFill>
                  <a:srgbClr val="203746"/>
                </a:solidFill>
              </a:rPr>
              <a:t>Tystion</a:t>
            </a:r>
          </a:p>
          <a:p>
            <a:pPr algn="ctr"/>
            <a:r>
              <a:rPr lang="cy-GB" sz="2000" dirty="0">
                <a:solidFill>
                  <a:srgbClr val="203746"/>
                </a:solidFill>
              </a:rPr>
              <a:t>Arbenigwyr Y Royal Mint</a:t>
            </a:r>
          </a:p>
        </p:txBody>
      </p:sp>
      <p:cxnSp>
        <p:nvCxnSpPr>
          <p:cNvPr id="11" name="Straight Connector 10"/>
          <p:cNvCxnSpPr/>
          <p:nvPr/>
        </p:nvCxnSpPr>
        <p:spPr>
          <a:xfrm>
            <a:off x="4427984" y="1124744"/>
            <a:ext cx="0" cy="2736304"/>
          </a:xfrm>
          <a:prstGeom prst="line">
            <a:avLst/>
          </a:prstGeom>
          <a:ln>
            <a:solidFill>
              <a:srgbClr val="5D285F"/>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627784" y="4221088"/>
            <a:ext cx="3600400" cy="1538883"/>
          </a:xfrm>
          <a:prstGeom prst="rect">
            <a:avLst/>
          </a:prstGeom>
          <a:noFill/>
        </p:spPr>
        <p:txBody>
          <a:bodyPr wrap="square" rtlCol="0">
            <a:spAutoFit/>
          </a:bodyPr>
          <a:lstStyle/>
          <a:p>
            <a:pPr algn="ctr"/>
            <a:r>
              <a:rPr lang="cy-GB" sz="2400" dirty="0" smtClean="0">
                <a:solidFill>
                  <a:srgbClr val="B6AA9D"/>
                </a:solidFill>
              </a:rPr>
              <a:t>Y Llys</a:t>
            </a:r>
            <a:endParaRPr lang="cy-GB" sz="2400" dirty="0">
              <a:solidFill>
                <a:srgbClr val="B6AA9D"/>
              </a:solidFill>
            </a:endParaRPr>
          </a:p>
          <a:p>
            <a:pPr algn="ctr"/>
            <a:endParaRPr lang="cy-GB" sz="2000" dirty="0" smtClean="0"/>
          </a:p>
          <a:p>
            <a:pPr algn="ctr"/>
            <a:endParaRPr lang="cy-GB" sz="1000" dirty="0"/>
          </a:p>
          <a:p>
            <a:pPr algn="ctr"/>
            <a:r>
              <a:rPr lang="cy-GB" sz="2000" dirty="0">
                <a:solidFill>
                  <a:srgbClr val="203746"/>
                </a:solidFill>
              </a:rPr>
              <a:t>Y Barnwr</a:t>
            </a:r>
          </a:p>
          <a:p>
            <a:pPr algn="ctr"/>
            <a:r>
              <a:rPr lang="cy-GB" sz="2000" dirty="0">
                <a:solidFill>
                  <a:srgbClr val="203746"/>
                </a:solidFill>
              </a:rPr>
              <a:t>Y Rheithgor</a:t>
            </a:r>
          </a:p>
        </p:txBody>
      </p:sp>
    </p:spTree>
    <p:extLst>
      <p:ext uri="{BB962C8B-B14F-4D97-AF65-F5344CB8AC3E}">
        <p14:creationId xmlns:p14="http://schemas.microsoft.com/office/powerpoint/2010/main" val="29042128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91880" y="2204864"/>
            <a:ext cx="2376264" cy="2489419"/>
            <a:chOff x="3419872" y="1916832"/>
            <a:chExt cx="2376264" cy="2489419"/>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4334" y="2606051"/>
              <a:ext cx="1677786" cy="180020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352475">
              <a:off x="3441428" y="2221824"/>
              <a:ext cx="1740120" cy="1159355"/>
            </a:xfrm>
            <a:prstGeom prst="rect">
              <a:avLst/>
            </a:prstGeom>
          </p:spPr>
        </p:pic>
        <p:sp>
          <p:nvSpPr>
            <p:cNvPr id="43" name="Oval 42"/>
            <p:cNvSpPr/>
            <p:nvPr/>
          </p:nvSpPr>
          <p:spPr>
            <a:xfrm>
              <a:off x="3419872" y="1916832"/>
              <a:ext cx="2376264" cy="2376264"/>
            </a:xfrm>
            <a:prstGeom prst="ellipse">
              <a:avLst/>
            </a:prstGeom>
            <a:noFill/>
            <a:ln w="28575" cmpd="sng">
              <a:solidFill>
                <a:srgbClr val="2037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6AA9D"/>
                </a:solidFill>
              </a:endParaRPr>
            </a:p>
          </p:txBody>
        </p:sp>
      </p:grpSp>
      <p:sp>
        <p:nvSpPr>
          <p:cNvPr id="2" name="Oval 1"/>
          <p:cNvSpPr/>
          <p:nvPr/>
        </p:nvSpPr>
        <p:spPr>
          <a:xfrm>
            <a:off x="6300192" y="893186"/>
            <a:ext cx="2376264" cy="2376264"/>
          </a:xfrm>
          <a:prstGeom prst="ellipse">
            <a:avLst/>
          </a:prstGeom>
          <a:solidFill>
            <a:srgbClr val="ECE7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6AA9D"/>
              </a:solidFill>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48711">
            <a:off x="6198268" y="699147"/>
            <a:ext cx="2274130" cy="2341236"/>
          </a:xfrm>
          <a:prstGeom prst="rect">
            <a:avLst/>
          </a:prstGeom>
        </p:spPr>
      </p:pic>
      <p:pic>
        <p:nvPicPr>
          <p:cNvPr id="42" name="spot a counterfeiter copy.png" descr="/Users/design/Desktop/Powerpoint WIP/Presentation images/Fakes and Forgeries/spot a counterfeiter copy.png"/>
          <p:cNvPicPr>
            <a:picLocks noChangeAspect="1"/>
          </p:cNvPicPr>
          <p:nvPr/>
        </p:nvPicPr>
        <p:blipFill rotWithShape="1">
          <a:blip r:embed="rId6" r:link="rId7" cstate="print">
            <a:extLst>
              <a:ext uri="{28A0092B-C50C-407E-A947-70E740481C1C}">
                <a14:useLocalDpi xmlns:a14="http://schemas.microsoft.com/office/drawing/2010/main" val="0"/>
              </a:ext>
            </a:extLst>
          </a:blip>
          <a:srcRect l="49345" t="50494" r="7837" b="4835"/>
          <a:stretch/>
        </p:blipFill>
        <p:spPr>
          <a:xfrm>
            <a:off x="683568" y="831027"/>
            <a:ext cx="2483284" cy="2453957"/>
          </a:xfrm>
          <a:prstGeom prst="rect">
            <a:avLst/>
          </a:prstGeom>
        </p:spPr>
      </p:pic>
      <p:pic>
        <p:nvPicPr>
          <p:cNvPr id="41" name="spot a counterfeiter copy.png" descr="/Users/design/Desktop/Powerpoint WIP/Presentation images/Fakes and Forgeries/spot a counterfeiter copy.png"/>
          <p:cNvPicPr>
            <a:picLocks noChangeAspect="1"/>
          </p:cNvPicPr>
          <p:nvPr/>
        </p:nvPicPr>
        <p:blipFill rotWithShape="1">
          <a:blip r:embed="rId6" r:link="rId7" cstate="print">
            <a:extLst>
              <a:ext uri="{28A0092B-C50C-407E-A947-70E740481C1C}">
                <a14:useLocalDpi xmlns:a14="http://schemas.microsoft.com/office/drawing/2010/main" val="0"/>
              </a:ext>
            </a:extLst>
          </a:blip>
          <a:srcRect l="5190" t="2344" r="51992" b="52985"/>
          <a:stretch/>
        </p:blipFill>
        <p:spPr>
          <a:xfrm>
            <a:off x="683568" y="3501008"/>
            <a:ext cx="2483284" cy="2453957"/>
          </a:xfrm>
          <a:prstGeom prst="rect">
            <a:avLst/>
          </a:prstGeom>
        </p:spPr>
      </p:pic>
      <p:pic>
        <p:nvPicPr>
          <p:cNvPr id="28" name="spot a counterfeiter copy.png" descr="/Users/design/Desktop/Powerpoint WIP/Presentation images/Fakes and Forgeries/spot a counterfeiter copy.png"/>
          <p:cNvPicPr>
            <a:picLocks noChangeAspect="1"/>
          </p:cNvPicPr>
          <p:nvPr/>
        </p:nvPicPr>
        <p:blipFill rotWithShape="1">
          <a:blip r:embed="rId6" r:link="rId7" cstate="print">
            <a:extLst>
              <a:ext uri="{28A0092B-C50C-407E-A947-70E740481C1C}">
                <a14:useLocalDpi xmlns:a14="http://schemas.microsoft.com/office/drawing/2010/main" val="0"/>
              </a:ext>
            </a:extLst>
          </a:blip>
          <a:srcRect l="5190" t="50494" r="51992" b="4835"/>
          <a:stretch/>
        </p:blipFill>
        <p:spPr>
          <a:xfrm>
            <a:off x="6265180" y="3501008"/>
            <a:ext cx="2483284" cy="2453957"/>
          </a:xfrm>
          <a:prstGeom prst="rect">
            <a:avLst/>
          </a:prstGeom>
        </p:spPr>
      </p:pic>
      <p:pic>
        <p:nvPicPr>
          <p:cNvPr id="17" name="Picture 16" descr="Master_Royal_Mint_Black_Logo_BLACK_(Georgia Bold Italic).e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18" name="Straight Connector 17"/>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11</a:t>
            </a:r>
            <a:endParaRPr lang="cy-GB" sz="1200" dirty="0"/>
          </a:p>
        </p:txBody>
      </p:sp>
      <p:sp>
        <p:nvSpPr>
          <p:cNvPr id="31" name="Rectangle 30"/>
          <p:cNvSpPr/>
          <p:nvPr/>
        </p:nvSpPr>
        <p:spPr>
          <a:xfrm>
            <a:off x="251520" y="2775243"/>
            <a:ext cx="1944216"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51520" y="2775243"/>
            <a:ext cx="1944215" cy="400110"/>
          </a:xfrm>
          <a:prstGeom prst="rect">
            <a:avLst/>
          </a:prstGeom>
          <a:noFill/>
        </p:spPr>
        <p:txBody>
          <a:bodyPr wrap="square" rtlCol="0">
            <a:spAutoFit/>
          </a:bodyPr>
          <a:lstStyle/>
          <a:p>
            <a:pPr algn="ctr"/>
            <a:r>
              <a:rPr lang="cy-GB" sz="2000" dirty="0" smtClean="0">
                <a:solidFill>
                  <a:srgbClr val="B6AA9D"/>
                </a:solidFill>
              </a:rPr>
              <a:t>Mowldiau tywod</a:t>
            </a:r>
            <a:endParaRPr lang="cy-GB" sz="2000" dirty="0">
              <a:solidFill>
                <a:srgbClr val="B6AA9D"/>
              </a:solidFill>
            </a:endParaRPr>
          </a:p>
        </p:txBody>
      </p:sp>
      <p:sp>
        <p:nvSpPr>
          <p:cNvPr id="33" name="Rectangle 32"/>
          <p:cNvSpPr/>
          <p:nvPr/>
        </p:nvSpPr>
        <p:spPr>
          <a:xfrm>
            <a:off x="251521" y="5301208"/>
            <a:ext cx="1296144"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07504" y="5301208"/>
            <a:ext cx="1512168" cy="400110"/>
          </a:xfrm>
          <a:prstGeom prst="rect">
            <a:avLst/>
          </a:prstGeom>
          <a:noFill/>
        </p:spPr>
        <p:txBody>
          <a:bodyPr wrap="square" rtlCol="0">
            <a:spAutoFit/>
          </a:bodyPr>
          <a:lstStyle/>
          <a:p>
            <a:pPr algn="ctr"/>
            <a:r>
              <a:rPr lang="cy-GB" sz="2000" dirty="0" smtClean="0">
                <a:solidFill>
                  <a:srgbClr val="B6AA9D"/>
                </a:solidFill>
              </a:rPr>
              <a:t>Crwsiblau</a:t>
            </a:r>
            <a:endParaRPr lang="cy-GB" sz="2000" dirty="0">
              <a:solidFill>
                <a:srgbClr val="B6AA9D"/>
              </a:solidFill>
            </a:endParaRPr>
          </a:p>
        </p:txBody>
      </p:sp>
      <p:sp>
        <p:nvSpPr>
          <p:cNvPr id="35" name="Rectangle 34"/>
          <p:cNvSpPr/>
          <p:nvPr/>
        </p:nvSpPr>
        <p:spPr>
          <a:xfrm>
            <a:off x="7524329" y="2765394"/>
            <a:ext cx="1224136"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7380313" y="2765394"/>
            <a:ext cx="1512168" cy="400110"/>
          </a:xfrm>
          <a:prstGeom prst="rect">
            <a:avLst/>
          </a:prstGeom>
          <a:noFill/>
        </p:spPr>
        <p:txBody>
          <a:bodyPr wrap="square" rtlCol="0">
            <a:spAutoFit/>
          </a:bodyPr>
          <a:lstStyle/>
          <a:p>
            <a:pPr algn="ctr"/>
            <a:r>
              <a:rPr lang="cy-GB" sz="2000" dirty="0" smtClean="0">
                <a:solidFill>
                  <a:srgbClr val="B6AA9D"/>
                </a:solidFill>
              </a:rPr>
              <a:t>Arian ffug</a:t>
            </a:r>
            <a:endParaRPr lang="cy-GB" sz="2000" dirty="0">
              <a:solidFill>
                <a:srgbClr val="B6AA9D"/>
              </a:solidFill>
            </a:endParaRPr>
          </a:p>
        </p:txBody>
      </p:sp>
      <p:sp>
        <p:nvSpPr>
          <p:cNvPr id="37" name="Rectangle 36"/>
          <p:cNvSpPr/>
          <p:nvPr/>
        </p:nvSpPr>
        <p:spPr>
          <a:xfrm>
            <a:off x="7884369" y="5301208"/>
            <a:ext cx="936104"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812359" y="5301208"/>
            <a:ext cx="1080121" cy="400110"/>
          </a:xfrm>
          <a:prstGeom prst="rect">
            <a:avLst/>
          </a:prstGeom>
          <a:noFill/>
        </p:spPr>
        <p:txBody>
          <a:bodyPr wrap="square" rtlCol="0">
            <a:spAutoFit/>
          </a:bodyPr>
          <a:lstStyle/>
          <a:p>
            <a:pPr algn="ctr"/>
            <a:r>
              <a:rPr lang="cy-GB" sz="2000" dirty="0" smtClean="0">
                <a:solidFill>
                  <a:srgbClr val="B6AA9D"/>
                </a:solidFill>
              </a:rPr>
              <a:t>Metel</a:t>
            </a:r>
            <a:endParaRPr lang="cy-GB" sz="2000" dirty="0">
              <a:solidFill>
                <a:srgbClr val="B6AA9D"/>
              </a:solidFill>
            </a:endParaRPr>
          </a:p>
        </p:txBody>
      </p:sp>
      <p:sp>
        <p:nvSpPr>
          <p:cNvPr id="39" name="Rectangle 38"/>
          <p:cNvSpPr/>
          <p:nvPr/>
        </p:nvSpPr>
        <p:spPr>
          <a:xfrm>
            <a:off x="3707904" y="4293096"/>
            <a:ext cx="2016224"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3707904" y="4293096"/>
            <a:ext cx="2016224" cy="400110"/>
          </a:xfrm>
          <a:prstGeom prst="rect">
            <a:avLst/>
          </a:prstGeom>
          <a:noFill/>
        </p:spPr>
        <p:txBody>
          <a:bodyPr wrap="square" rtlCol="0">
            <a:spAutoFit/>
          </a:bodyPr>
          <a:lstStyle/>
          <a:p>
            <a:pPr algn="ctr"/>
            <a:r>
              <a:rPr lang="cy-GB" sz="2000" dirty="0" smtClean="0">
                <a:solidFill>
                  <a:srgbClr val="B6AA9D"/>
                </a:solidFill>
              </a:rPr>
              <a:t>Ffeiliau a gefelau</a:t>
            </a:r>
            <a:endParaRPr lang="cy-GB" sz="2000" dirty="0">
              <a:solidFill>
                <a:srgbClr val="B6AA9D"/>
              </a:solidFill>
            </a:endParaRPr>
          </a:p>
        </p:txBody>
      </p:sp>
      <p:sp>
        <p:nvSpPr>
          <p:cNvPr id="29" name="Rectangle 28"/>
          <p:cNvSpPr/>
          <p:nvPr/>
        </p:nvSpPr>
        <p:spPr>
          <a:xfrm>
            <a:off x="3347864" y="404664"/>
            <a:ext cx="2736304" cy="136815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203848" y="332656"/>
            <a:ext cx="3096344" cy="1384995"/>
          </a:xfrm>
          <a:prstGeom prst="rect">
            <a:avLst/>
          </a:prstGeom>
          <a:noFill/>
        </p:spPr>
        <p:txBody>
          <a:bodyPr wrap="square" rtlCol="0">
            <a:spAutoFit/>
          </a:bodyPr>
          <a:lstStyle/>
          <a:p>
            <a:pPr algn="ctr"/>
            <a:r>
              <a:rPr lang="cy-GB" sz="2800" dirty="0" smtClean="0">
                <a:solidFill>
                  <a:srgbClr val="B6AA9D"/>
                </a:solidFill>
              </a:rPr>
              <a:t>Eitemau sy’n gysylltiedig â throseddau arian</a:t>
            </a:r>
            <a:endParaRPr lang="cy-GB" sz="2800" dirty="0">
              <a:solidFill>
                <a:srgbClr val="B6AA9D"/>
              </a:solidFill>
            </a:endParaRPr>
          </a:p>
        </p:txBody>
      </p:sp>
    </p:spTree>
    <p:extLst>
      <p:ext uri="{BB962C8B-B14F-4D97-AF65-F5344CB8AC3E}">
        <p14:creationId xmlns:p14="http://schemas.microsoft.com/office/powerpoint/2010/main" val="16772721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ster_Royal_Mint_Black_Logo_BLACK_(Georgia Bold Italic).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8" name="Straight Connector 7"/>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12</a:t>
            </a:r>
            <a:endParaRPr lang="cy-GB" sz="1200" dirty="0"/>
          </a:p>
        </p:txBody>
      </p:sp>
      <p:sp>
        <p:nvSpPr>
          <p:cNvPr id="11" name="TextBox 10"/>
          <p:cNvSpPr txBox="1"/>
          <p:nvPr/>
        </p:nvSpPr>
        <p:spPr>
          <a:xfrm>
            <a:off x="4860032" y="332656"/>
            <a:ext cx="3960440" cy="5579991"/>
          </a:xfrm>
          <a:prstGeom prst="rect">
            <a:avLst/>
          </a:prstGeom>
          <a:noFill/>
        </p:spPr>
        <p:txBody>
          <a:bodyPr wrap="square" rtlCol="0">
            <a:spAutoFit/>
          </a:bodyPr>
          <a:lstStyle/>
          <a:p>
            <a:r>
              <a:rPr lang="cy-GB" sz="3800" dirty="0" smtClean="0">
                <a:solidFill>
                  <a:srgbClr val="203746"/>
                </a:solidFill>
              </a:rPr>
              <a:t>Yr Erlyniad</a:t>
            </a:r>
          </a:p>
          <a:p>
            <a:endParaRPr lang="cy-GB" sz="500" dirty="0" smtClean="0">
              <a:solidFill>
                <a:srgbClr val="B6AA9D"/>
              </a:solidFill>
            </a:endParaRPr>
          </a:p>
          <a:p>
            <a:r>
              <a:rPr lang="cy-GB" sz="2000" dirty="0" smtClean="0">
                <a:solidFill>
                  <a:srgbClr val="B6AA9D"/>
                </a:solidFill>
              </a:rPr>
              <a:t>Gallai’r Cwnstabl ddweud...</a:t>
            </a:r>
          </a:p>
          <a:p>
            <a:r>
              <a:rPr lang="cy-GB" dirty="0" smtClean="0"/>
              <a:t> </a:t>
            </a:r>
          </a:p>
          <a:p>
            <a:pPr marL="342900" lvl="0" indent="-342900">
              <a:lnSpc>
                <a:spcPct val="115000"/>
              </a:lnSpc>
              <a:spcAft>
                <a:spcPts val="0"/>
              </a:spcAft>
              <a:buFont typeface="StoneInformal LT" pitchFamily="2" charset="0"/>
              <a:buChar char="-"/>
            </a:pPr>
            <a:r>
              <a:rPr lang="cy-GB" sz="1600" dirty="0" smtClean="0">
                <a:solidFill>
                  <a:srgbClr val="203746"/>
                </a:solidFill>
              </a:rPr>
              <a:t>iddo ganfod offer clipio neu ddrwgfathu yn y tŷ, efallai o dan y gwely neu mewn cwpwrdd.</a:t>
            </a:r>
          </a:p>
          <a:p>
            <a:pPr marL="285750" lvl="0" indent="-285750">
              <a:lnSpc>
                <a:spcPct val="115000"/>
              </a:lnSpc>
              <a:spcAft>
                <a:spcPts val="0"/>
              </a:spcAft>
              <a:buFont typeface="StoneInformal LT" pitchFamily="2" charset="0"/>
              <a:buChar char="-"/>
            </a:pPr>
            <a:endParaRPr lang="cy-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cy-GB" sz="1600" dirty="0" smtClean="0"/>
              <a:t>bu iddo ganfod arian wedi’u </a:t>
            </a:r>
            <a:r>
              <a:rPr lang="cy-GB" sz="1600" dirty="0" err="1" smtClean="0"/>
              <a:t>drwgfathu</a:t>
            </a:r>
            <a:r>
              <a:rPr lang="cy-GB" sz="1600" dirty="0" smtClean="0"/>
              <a:t> yn y tŷ neu ym mag yr unigolyn.</a:t>
            </a:r>
          </a:p>
          <a:p>
            <a:pPr marL="285750" lvl="0" indent="-285750">
              <a:lnSpc>
                <a:spcPct val="115000"/>
              </a:lnSpc>
              <a:spcAft>
                <a:spcPts val="0"/>
              </a:spcAft>
              <a:buFont typeface="StoneInformal LT" pitchFamily="2" charset="0"/>
              <a:buChar char="-"/>
            </a:pPr>
            <a:endParaRPr lang="cy-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cy-GB" sz="1600" dirty="0" smtClean="0">
                <a:solidFill>
                  <a:srgbClr val="203746"/>
                </a:solidFill>
              </a:rPr>
              <a:t>bu iddo ddarganfod clipiadau arian.</a:t>
            </a:r>
          </a:p>
          <a:p>
            <a:pPr marL="285750" lvl="0" indent="-285750">
              <a:lnSpc>
                <a:spcPct val="115000"/>
              </a:lnSpc>
              <a:spcAft>
                <a:spcPts val="0"/>
              </a:spcAft>
              <a:buFont typeface="StoneInformal LT" pitchFamily="2" charset="0"/>
              <a:buChar char="-"/>
            </a:pPr>
            <a:endParaRPr lang="cy-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cy-GB" sz="1600" dirty="0" smtClean="0">
                <a:solidFill>
                  <a:srgbClr val="203746"/>
                </a:solidFill>
              </a:rPr>
              <a:t>roedd y cyhuddedig wedi ceisio dianc, neu fe lwyddodd i ddianc ac fe’i daliwyd.</a:t>
            </a:r>
          </a:p>
          <a:p>
            <a:pPr marL="285750" lvl="0" indent="-285750">
              <a:lnSpc>
                <a:spcPct val="115000"/>
              </a:lnSpc>
              <a:spcAft>
                <a:spcPts val="0"/>
              </a:spcAft>
              <a:buFont typeface="StoneInformal LT" pitchFamily="2" charset="0"/>
              <a:buChar char="-"/>
            </a:pPr>
            <a:endParaRPr lang="cy-GB" sz="1600" dirty="0">
              <a:solidFill>
                <a:srgbClr val="203746"/>
              </a:solidFill>
              <a:ea typeface="Calibri"/>
              <a:cs typeface="Times New Roman"/>
            </a:endParaRPr>
          </a:p>
          <a:p>
            <a:pPr marL="342900" lvl="0" indent="-342900">
              <a:lnSpc>
                <a:spcPct val="115000"/>
              </a:lnSpc>
              <a:spcAft>
                <a:spcPts val="1000"/>
              </a:spcAft>
              <a:buFont typeface="StoneInformal LT" pitchFamily="2" charset="0"/>
              <a:buChar char="-"/>
            </a:pPr>
            <a:r>
              <a:rPr lang="cy-GB" sz="1600" dirty="0" smtClean="0">
                <a:solidFill>
                  <a:srgbClr val="203746"/>
                </a:solidFill>
              </a:rPr>
              <a:t>sut ddaru’r cyhuddedig geisio cuddio neu gael gwared â’r offer yr oeddent wedi eu defnyddio, ac unrhyw dystiolaeth arall.</a:t>
            </a:r>
            <a:endParaRPr lang="cy-GB" sz="1600" dirty="0">
              <a:solidFill>
                <a:srgbClr val="203746"/>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9646" r="2606" b="141"/>
          <a:stretch/>
        </p:blipFill>
        <p:spPr>
          <a:xfrm>
            <a:off x="251520" y="220422"/>
            <a:ext cx="4313920" cy="5793940"/>
          </a:xfrm>
          <a:prstGeom prst="rect">
            <a:avLst/>
          </a:prstGeom>
        </p:spPr>
      </p:pic>
    </p:spTree>
    <p:extLst>
      <p:ext uri="{BB962C8B-B14F-4D97-AF65-F5344CB8AC3E}">
        <p14:creationId xmlns:p14="http://schemas.microsoft.com/office/powerpoint/2010/main" val="8502159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7903" r="2530" b="11964"/>
          <a:stretch/>
        </p:blipFill>
        <p:spPr>
          <a:xfrm>
            <a:off x="4499992" y="216025"/>
            <a:ext cx="4389498" cy="240158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52" b="62270"/>
          <a:stretch/>
        </p:blipFill>
        <p:spPr>
          <a:xfrm>
            <a:off x="251520" y="216024"/>
            <a:ext cx="4320480" cy="2402933"/>
          </a:xfrm>
          <a:prstGeom prst="rect">
            <a:avLst/>
          </a:prstGeom>
        </p:spPr>
      </p:pic>
      <p:cxnSp>
        <p:nvCxnSpPr>
          <p:cNvPr id="8" name="Straight Connector 7"/>
          <p:cNvCxnSpPr/>
          <p:nvPr/>
        </p:nvCxnSpPr>
        <p:spPr>
          <a:xfrm>
            <a:off x="4572000" y="2852936"/>
            <a:ext cx="0" cy="3096344"/>
          </a:xfrm>
          <a:prstGeom prst="line">
            <a:avLst/>
          </a:prstGeom>
          <a:ln w="28575" cmpd="sng">
            <a:solidFill>
              <a:srgbClr val="5D285F"/>
            </a:solidFill>
          </a:ln>
        </p:spPr>
        <p:style>
          <a:lnRef idx="1">
            <a:schemeClr val="accent1"/>
          </a:lnRef>
          <a:fillRef idx="0">
            <a:schemeClr val="accent1"/>
          </a:fillRef>
          <a:effectRef idx="0">
            <a:schemeClr val="accent1"/>
          </a:effectRef>
          <a:fontRef idx="minor">
            <a:schemeClr val="tx1"/>
          </a:fontRef>
        </p:style>
      </p:cxnSp>
      <p:pic>
        <p:nvPicPr>
          <p:cNvPr id="11" name="Picture 10"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12" name="Straight Connector 11"/>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13</a:t>
            </a:r>
            <a:endParaRPr lang="cy-GB" sz="1200" dirty="0"/>
          </a:p>
        </p:txBody>
      </p:sp>
      <p:sp>
        <p:nvSpPr>
          <p:cNvPr id="16" name="TextBox 15"/>
          <p:cNvSpPr txBox="1"/>
          <p:nvPr/>
        </p:nvSpPr>
        <p:spPr>
          <a:xfrm>
            <a:off x="179512" y="2780928"/>
            <a:ext cx="4248472" cy="2783070"/>
          </a:xfrm>
          <a:prstGeom prst="rect">
            <a:avLst/>
          </a:prstGeom>
          <a:noFill/>
        </p:spPr>
        <p:txBody>
          <a:bodyPr wrap="square" rtlCol="0">
            <a:spAutoFit/>
          </a:bodyPr>
          <a:lstStyle/>
          <a:p>
            <a:r>
              <a:rPr lang="cy-GB" sz="2000" dirty="0" smtClean="0">
                <a:solidFill>
                  <a:srgbClr val="B6AA9D"/>
                </a:solidFill>
              </a:rPr>
              <a:t>Gallai’r Hysbyswyr ddweud...</a:t>
            </a:r>
          </a:p>
          <a:p>
            <a:r>
              <a:rPr lang="cy-GB" dirty="0" smtClean="0"/>
              <a:t> </a:t>
            </a:r>
          </a:p>
          <a:p>
            <a:pPr marL="342900" lvl="0" indent="-342900">
              <a:lnSpc>
                <a:spcPct val="115000"/>
              </a:lnSpc>
              <a:spcAft>
                <a:spcPts val="0"/>
              </a:spcAft>
              <a:buFont typeface="StoneInformal LT" pitchFamily="2" charset="0"/>
              <a:buChar char="-"/>
            </a:pPr>
            <a:r>
              <a:rPr lang="cy-GB" sz="1400" dirty="0" smtClean="0"/>
              <a:t>roedd y cyhuddedig yn </a:t>
            </a:r>
            <a:r>
              <a:rPr lang="cy-GB" sz="1400" dirty="0" err="1" smtClean="0"/>
              <a:t>ddrwgfathwr</a:t>
            </a:r>
            <a:r>
              <a:rPr lang="cy-GB" sz="1400" dirty="0" smtClean="0"/>
              <a:t> hysbys neu’n aelod o gang oedd yn cynhyrchu arian ffug.</a:t>
            </a:r>
          </a:p>
          <a:p>
            <a:pPr marL="285750" lvl="0" indent="-285750">
              <a:lnSpc>
                <a:spcPct val="115000"/>
              </a:lnSpc>
              <a:spcAft>
                <a:spcPts val="0"/>
              </a:spcAft>
              <a:buFont typeface="StoneInformal LT" pitchFamily="2" charset="0"/>
              <a:buChar char="-"/>
            </a:pPr>
            <a:endParaRPr lang="cy-GB" sz="13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cy-GB" sz="1300" dirty="0" smtClean="0">
                <a:solidFill>
                  <a:srgbClr val="203746"/>
                </a:solidFill>
              </a:rPr>
              <a:t>roedd yn berchennog siop ac roedd yr unigolyn wedi dod ag offer er mwyn drwgfathu arian neu glipio arian iddynt.</a:t>
            </a:r>
          </a:p>
          <a:p>
            <a:pPr marL="285750" lvl="0" indent="-285750">
              <a:lnSpc>
                <a:spcPct val="115000"/>
              </a:lnSpc>
              <a:spcAft>
                <a:spcPts val="0"/>
              </a:spcAft>
              <a:buFont typeface="StoneInformal LT" pitchFamily="2" charset="0"/>
              <a:buChar char="-"/>
            </a:pPr>
            <a:endParaRPr lang="cy-GB" sz="1300" dirty="0">
              <a:solidFill>
                <a:srgbClr val="203746"/>
              </a:solidFill>
              <a:ea typeface="Calibri"/>
              <a:cs typeface="Times New Roman"/>
            </a:endParaRPr>
          </a:p>
          <a:p>
            <a:pPr marL="342900" lvl="0" indent="-342900">
              <a:lnSpc>
                <a:spcPct val="115000"/>
              </a:lnSpc>
              <a:spcAft>
                <a:spcPts val="1000"/>
              </a:spcAft>
              <a:buFont typeface="StoneInformal LT" pitchFamily="2" charset="0"/>
              <a:buChar char="-"/>
            </a:pPr>
            <a:r>
              <a:rPr lang="cy-GB" sz="1300" dirty="0" smtClean="0">
                <a:solidFill>
                  <a:srgbClr val="203746"/>
                </a:solidFill>
              </a:rPr>
              <a:t>roedd y cyhuddiedig wedi archebu offer a gynhyrchwyd yn arbennig ar gyfer clipio arian.</a:t>
            </a:r>
          </a:p>
        </p:txBody>
      </p:sp>
      <p:sp>
        <p:nvSpPr>
          <p:cNvPr id="17" name="TextBox 16"/>
          <p:cNvSpPr txBox="1"/>
          <p:nvPr/>
        </p:nvSpPr>
        <p:spPr>
          <a:xfrm>
            <a:off x="4716016" y="2780928"/>
            <a:ext cx="4248472" cy="3207801"/>
          </a:xfrm>
          <a:prstGeom prst="rect">
            <a:avLst/>
          </a:prstGeom>
          <a:noFill/>
        </p:spPr>
        <p:txBody>
          <a:bodyPr wrap="square" rtlCol="0">
            <a:spAutoFit/>
          </a:bodyPr>
          <a:lstStyle/>
          <a:p>
            <a:r>
              <a:rPr lang="cy-GB" sz="2000" dirty="0" smtClean="0">
                <a:solidFill>
                  <a:srgbClr val="B6AA9D"/>
                </a:solidFill>
              </a:rPr>
              <a:t>Gallai’r Tystion ddweud...</a:t>
            </a:r>
          </a:p>
          <a:p>
            <a:r>
              <a:rPr lang="cy-GB" dirty="0" smtClean="0"/>
              <a:t> </a:t>
            </a:r>
          </a:p>
          <a:p>
            <a:pPr marL="342900" lvl="0" indent="-342900">
              <a:lnSpc>
                <a:spcPct val="115000"/>
              </a:lnSpc>
              <a:spcAft>
                <a:spcPts val="0"/>
              </a:spcAft>
              <a:buFont typeface="StoneInformal LT" pitchFamily="2" charset="0"/>
              <a:buChar char="-"/>
            </a:pPr>
            <a:r>
              <a:rPr lang="cy-GB" sz="1300" dirty="0" smtClean="0">
                <a:solidFill>
                  <a:srgbClr val="203746"/>
                </a:solidFill>
              </a:rPr>
              <a:t>roedd y cyhuddedig wedi rhoi arian ffug iddynt gan ddweud eu bod yn gyfreithlon.</a:t>
            </a:r>
          </a:p>
          <a:p>
            <a:pPr marL="285750" lvl="0" indent="-285750">
              <a:lnSpc>
                <a:spcPct val="115000"/>
              </a:lnSpc>
              <a:spcAft>
                <a:spcPts val="0"/>
              </a:spcAft>
              <a:buFont typeface="StoneInformal LT" pitchFamily="2" charset="0"/>
              <a:buChar char="-"/>
            </a:pPr>
            <a:endParaRPr lang="cy-GB" sz="13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cy-GB" sz="1300" dirty="0" smtClean="0">
                <a:solidFill>
                  <a:srgbClr val="203746"/>
                </a:solidFill>
              </a:rPr>
              <a:t>roeddent wedi gweld y cyhuddedig  yn clipio neu’n ffeilio’r arian.</a:t>
            </a:r>
          </a:p>
          <a:p>
            <a:pPr marL="285750" lvl="0" indent="-285750">
              <a:lnSpc>
                <a:spcPct val="115000"/>
              </a:lnSpc>
              <a:spcAft>
                <a:spcPts val="0"/>
              </a:spcAft>
              <a:buFont typeface="StoneInformal LT" pitchFamily="2" charset="0"/>
              <a:buChar char="-"/>
            </a:pPr>
            <a:endParaRPr lang="cy-GB" sz="13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cy-GB" sz="1300" dirty="0" smtClean="0">
                <a:solidFill>
                  <a:srgbClr val="203746"/>
                </a:solidFill>
              </a:rPr>
              <a:t>roeddent wedi gweld y cyhuddedig yn defnyddio mowldiau neu wasg er mwyn creu arian ffug.</a:t>
            </a:r>
          </a:p>
          <a:p>
            <a:pPr marL="285750" lvl="0" indent="-285750">
              <a:lnSpc>
                <a:spcPct val="115000"/>
              </a:lnSpc>
              <a:spcAft>
                <a:spcPts val="0"/>
              </a:spcAft>
              <a:buFont typeface="StoneInformal LT" pitchFamily="2" charset="0"/>
              <a:buChar char="-"/>
            </a:pPr>
            <a:endParaRPr lang="cy-GB" sz="1300" dirty="0">
              <a:solidFill>
                <a:srgbClr val="203746"/>
              </a:solidFill>
              <a:ea typeface="Calibri"/>
              <a:cs typeface="Times New Roman"/>
            </a:endParaRPr>
          </a:p>
          <a:p>
            <a:pPr marL="342900" lvl="0" indent="-342900">
              <a:lnSpc>
                <a:spcPct val="115000"/>
              </a:lnSpc>
              <a:spcAft>
                <a:spcPts val="1000"/>
              </a:spcAft>
              <a:buFont typeface="StoneInformal LT" pitchFamily="2" charset="0"/>
              <a:buChar char="-"/>
            </a:pPr>
            <a:r>
              <a:rPr lang="cy-GB" sz="1300" dirty="0" smtClean="0">
                <a:solidFill>
                  <a:srgbClr val="203746"/>
                </a:solidFill>
              </a:rPr>
              <a:t>nid oedd yr hyn a ddywedodd y cyhuddedig fel amddiffyniad (pam ei fod yn ddieuog) yn wir.</a:t>
            </a:r>
          </a:p>
        </p:txBody>
      </p:sp>
    </p:spTree>
    <p:extLst>
      <p:ext uri="{BB962C8B-B14F-4D97-AF65-F5344CB8AC3E}">
        <p14:creationId xmlns:p14="http://schemas.microsoft.com/office/powerpoint/2010/main" val="5013372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244"/>
          <a:stretch/>
        </p:blipFill>
        <p:spPr>
          <a:xfrm>
            <a:off x="251520" y="220422"/>
            <a:ext cx="4320479" cy="5800865"/>
          </a:xfrm>
          <a:prstGeom prst="rect">
            <a:avLst/>
          </a:prstGeom>
        </p:spPr>
      </p:pic>
      <p:sp>
        <p:nvSpPr>
          <p:cNvPr id="12" name="TextBox 11"/>
          <p:cNvSpPr txBox="1"/>
          <p:nvPr/>
        </p:nvSpPr>
        <p:spPr>
          <a:xfrm>
            <a:off x="4932040" y="548680"/>
            <a:ext cx="3888432" cy="4379917"/>
          </a:xfrm>
          <a:prstGeom prst="rect">
            <a:avLst/>
          </a:prstGeom>
          <a:noFill/>
        </p:spPr>
        <p:txBody>
          <a:bodyPr wrap="square" rtlCol="0">
            <a:spAutoFit/>
          </a:bodyPr>
          <a:lstStyle/>
          <a:p>
            <a:r>
              <a:rPr lang="cy-GB" sz="2000" dirty="0" smtClean="0">
                <a:solidFill>
                  <a:srgbClr val="B6AA9D"/>
                </a:solidFill>
              </a:rPr>
              <a:t>Gallai’r Arbenigwyr ddweud...</a:t>
            </a:r>
          </a:p>
          <a:p>
            <a:endParaRPr lang="cy-GB" sz="2000" dirty="0" smtClean="0">
              <a:solidFill>
                <a:srgbClr val="203746"/>
              </a:solidFill>
            </a:endParaRPr>
          </a:p>
          <a:p>
            <a:pPr marL="342900" lvl="0" indent="-342900">
              <a:lnSpc>
                <a:spcPct val="115000"/>
              </a:lnSpc>
              <a:spcAft>
                <a:spcPts val="0"/>
              </a:spcAft>
              <a:buFont typeface="StoneInformal LT" pitchFamily="2" charset="0"/>
              <a:buChar char="-"/>
            </a:pPr>
            <a:r>
              <a:rPr lang="cy-GB" sz="1600" dirty="0" smtClean="0"/>
              <a:t>gellid defnyddio’r offer i fathu.</a:t>
            </a:r>
          </a:p>
          <a:p>
            <a:pPr marL="285750" lvl="0" indent="-285750">
              <a:lnSpc>
                <a:spcPct val="115000"/>
              </a:lnSpc>
              <a:spcAft>
                <a:spcPts val="0"/>
              </a:spcAft>
              <a:buFont typeface="StoneInformal LT" pitchFamily="2" charset="0"/>
              <a:buChar char="-"/>
            </a:pPr>
            <a:endParaRPr lang="cy-GB" sz="1600" dirty="0">
              <a:ea typeface="Calibri"/>
              <a:cs typeface="Times New Roman"/>
            </a:endParaRPr>
          </a:p>
          <a:p>
            <a:pPr marL="342900" lvl="0" indent="-342900">
              <a:lnSpc>
                <a:spcPct val="115000"/>
              </a:lnSpc>
              <a:spcAft>
                <a:spcPts val="0"/>
              </a:spcAft>
              <a:buFont typeface="StoneInformal LT" pitchFamily="2" charset="0"/>
              <a:buChar char="-"/>
            </a:pPr>
            <a:r>
              <a:rPr lang="cy-GB" sz="1600" dirty="0" smtClean="0"/>
              <a:t>roedd yr arian ffug yr oeddent wedi eu canfod ar yr unigolyn wedi cael eu gwneud yn y wasg arian a ddarganfuwyd yn y tŷ.</a:t>
            </a:r>
          </a:p>
          <a:p>
            <a:pPr marL="285750" lvl="0" indent="-285750">
              <a:lnSpc>
                <a:spcPct val="115000"/>
              </a:lnSpc>
              <a:spcAft>
                <a:spcPts val="0"/>
              </a:spcAft>
              <a:buFont typeface="StoneInformal LT" pitchFamily="2" charset="0"/>
              <a:buChar char="-"/>
            </a:pPr>
            <a:endParaRPr lang="cy-GB" sz="1600" dirty="0">
              <a:ea typeface="Calibri"/>
              <a:cs typeface="Times New Roman"/>
            </a:endParaRPr>
          </a:p>
          <a:p>
            <a:pPr marL="342900" indent="-342900">
              <a:lnSpc>
                <a:spcPct val="115000"/>
              </a:lnSpc>
              <a:spcAft>
                <a:spcPts val="1000"/>
              </a:spcAft>
              <a:buFont typeface="StoneInformal LT" pitchFamily="2" charset="0"/>
              <a:buChar char="-"/>
            </a:pPr>
            <a:r>
              <a:rPr lang="cy-GB" sz="1600" dirty="0" smtClean="0"/>
              <a:t>maent yn cytuno bod yr arian yn ffug oherwydd eu bod yn gallu dweud nad yw’r crefftwaith yn ddigon da. </a:t>
            </a:r>
          </a:p>
          <a:p>
            <a:pPr marL="342900" indent="-342900">
              <a:lnSpc>
                <a:spcPct val="115000"/>
              </a:lnSpc>
              <a:spcAft>
                <a:spcPts val="1000"/>
              </a:spcAft>
              <a:buFont typeface="StoneInformal LT" pitchFamily="2" charset="0"/>
              <a:buChar char="-"/>
            </a:pPr>
            <a:endParaRPr lang="cy-GB" sz="100" dirty="0">
              <a:ea typeface="Calibri"/>
              <a:cs typeface="Times New Roman"/>
            </a:endParaRPr>
          </a:p>
          <a:p>
            <a:pPr marL="342900" indent="-342900">
              <a:lnSpc>
                <a:spcPct val="115000"/>
              </a:lnSpc>
              <a:spcAft>
                <a:spcPts val="1000"/>
              </a:spcAft>
              <a:buFont typeface="StoneInformal LT" pitchFamily="2" charset="0"/>
              <a:buChar char="-"/>
            </a:pPr>
            <a:r>
              <a:rPr lang="cy-GB" sz="1600" dirty="0" smtClean="0"/>
              <a:t>nid oedd yr arian wedi eu cynhyrchu o’r metel cywir. </a:t>
            </a:r>
          </a:p>
        </p:txBody>
      </p:sp>
      <p:pic>
        <p:nvPicPr>
          <p:cNvPr id="6" name="Picture 5"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7" name="Straight Connector 6"/>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14</a:t>
            </a:r>
            <a:endParaRPr lang="cy-GB" sz="1200" dirty="0"/>
          </a:p>
        </p:txBody>
      </p:sp>
    </p:spTree>
    <p:extLst>
      <p:ext uri="{BB962C8B-B14F-4D97-AF65-F5344CB8AC3E}">
        <p14:creationId xmlns:p14="http://schemas.microsoft.com/office/powerpoint/2010/main" val="14042794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558" t="38002" r="14536" b="28812"/>
          <a:stretch/>
        </p:blipFill>
        <p:spPr>
          <a:xfrm>
            <a:off x="251520" y="188640"/>
            <a:ext cx="8630209" cy="2298659"/>
          </a:xfrm>
          <a:prstGeom prst="rect">
            <a:avLst/>
          </a:prstGeom>
        </p:spPr>
      </p:pic>
      <p:pic>
        <p:nvPicPr>
          <p:cNvPr id="8" name="Picture 7" descr="Master_Royal_Mint_Black_Logo_BLACK_(Georgia Bold Italic).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9" name="Straight Connector 8"/>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15</a:t>
            </a:r>
            <a:endParaRPr lang="cy-GB" sz="1200" dirty="0"/>
          </a:p>
        </p:txBody>
      </p:sp>
      <p:sp>
        <p:nvSpPr>
          <p:cNvPr id="13" name="TextBox 12"/>
          <p:cNvSpPr txBox="1"/>
          <p:nvPr/>
        </p:nvSpPr>
        <p:spPr>
          <a:xfrm>
            <a:off x="251520" y="2636912"/>
            <a:ext cx="4392488" cy="3006208"/>
          </a:xfrm>
          <a:prstGeom prst="rect">
            <a:avLst/>
          </a:prstGeom>
          <a:noFill/>
        </p:spPr>
        <p:txBody>
          <a:bodyPr wrap="square" rtlCol="0">
            <a:spAutoFit/>
          </a:bodyPr>
          <a:lstStyle/>
          <a:p>
            <a:r>
              <a:rPr lang="cy-GB" sz="3800" dirty="0" smtClean="0">
                <a:solidFill>
                  <a:srgbClr val="203746"/>
                </a:solidFill>
              </a:rPr>
              <a:t>Yr Amddiffyniad</a:t>
            </a:r>
          </a:p>
          <a:p>
            <a:endParaRPr lang="cy-GB" sz="500" dirty="0" smtClean="0">
              <a:solidFill>
                <a:srgbClr val="B6AA9D"/>
              </a:solidFill>
            </a:endParaRPr>
          </a:p>
          <a:p>
            <a:r>
              <a:rPr lang="cy-GB" sz="2000" dirty="0" smtClean="0">
                <a:solidFill>
                  <a:srgbClr val="B6AA9D"/>
                </a:solidFill>
              </a:rPr>
              <a:t>Gallai’r cyhuddedig ddweud...</a:t>
            </a:r>
          </a:p>
          <a:p>
            <a:endParaRPr lang="cy-GB" sz="1400" dirty="0"/>
          </a:p>
          <a:p>
            <a:pPr marL="342900" lvl="0" indent="-342900">
              <a:lnSpc>
                <a:spcPct val="115000"/>
              </a:lnSpc>
              <a:spcAft>
                <a:spcPts val="0"/>
              </a:spcAft>
              <a:buFont typeface="StoneInformal LT" pitchFamily="2" charset="0"/>
              <a:buChar char="-"/>
            </a:pPr>
            <a:r>
              <a:rPr lang="cy-GB" sz="1400" dirty="0" smtClean="0"/>
              <a:t>bod yr offer yn perthyn i’r ddynes oedd yn landlord iddo.</a:t>
            </a:r>
          </a:p>
          <a:p>
            <a:pPr marL="342900" lvl="0" indent="-342900">
              <a:lnSpc>
                <a:spcPct val="115000"/>
              </a:lnSpc>
              <a:spcAft>
                <a:spcPts val="0"/>
              </a:spcAft>
              <a:buFont typeface="StoneInformal LT" pitchFamily="2" charset="0"/>
              <a:buChar char="-"/>
            </a:pPr>
            <a:endParaRPr lang="cy-GB" sz="1400" dirty="0" smtClean="0">
              <a:ea typeface="Calibri"/>
              <a:cs typeface="Times New Roman"/>
            </a:endParaRPr>
          </a:p>
          <a:p>
            <a:pPr marL="342900" indent="-342900">
              <a:lnSpc>
                <a:spcPct val="115000"/>
              </a:lnSpc>
              <a:buFont typeface="StoneInformal LT" pitchFamily="2" charset="0"/>
              <a:buChar char="-"/>
            </a:pPr>
            <a:r>
              <a:rPr lang="cy-GB" sz="1400" dirty="0" smtClean="0"/>
              <a:t>nad oedd yr offer a phethau eraill yn eiddo iddo.</a:t>
            </a:r>
          </a:p>
          <a:p>
            <a:pPr marL="342900" indent="-342900">
              <a:lnSpc>
                <a:spcPct val="115000"/>
              </a:lnSpc>
              <a:buFont typeface="StoneInformal LT" pitchFamily="2" charset="0"/>
              <a:buChar char="-"/>
            </a:pPr>
            <a:endParaRPr lang="cy-GB" sz="1400" dirty="0">
              <a:ea typeface="Calibri"/>
              <a:cs typeface="Times New Roman"/>
            </a:endParaRPr>
          </a:p>
          <a:p>
            <a:pPr marL="342900" lvl="0" indent="-342900">
              <a:lnSpc>
                <a:spcPct val="115000"/>
              </a:lnSpc>
              <a:buFont typeface="StoneInformal LT" pitchFamily="2" charset="0"/>
              <a:buChar char="-"/>
            </a:pPr>
            <a:r>
              <a:rPr lang="cy-GB" sz="1400" dirty="0" smtClean="0"/>
              <a:t>eu bod yn eiddo i’w gŵr ond na allai ddweud ei gyfrinachau wrth y llys.</a:t>
            </a:r>
            <a:endParaRPr lang="cy-GB" sz="1400" dirty="0">
              <a:ea typeface="Calibri"/>
              <a:cs typeface="Times New Roman"/>
            </a:endParaRPr>
          </a:p>
        </p:txBody>
      </p:sp>
      <p:sp>
        <p:nvSpPr>
          <p:cNvPr id="11" name="TextBox 10"/>
          <p:cNvSpPr txBox="1"/>
          <p:nvPr/>
        </p:nvSpPr>
        <p:spPr>
          <a:xfrm>
            <a:off x="4716016" y="2708920"/>
            <a:ext cx="4032448" cy="3307829"/>
          </a:xfrm>
          <a:prstGeom prst="rect">
            <a:avLst/>
          </a:prstGeom>
          <a:noFill/>
        </p:spPr>
        <p:txBody>
          <a:bodyPr wrap="square" rtlCol="0">
            <a:spAutoFit/>
          </a:bodyPr>
          <a:lstStyle/>
          <a:p>
            <a:pPr marL="342900" indent="-342900">
              <a:lnSpc>
                <a:spcPct val="115000"/>
              </a:lnSpc>
              <a:buFont typeface="StoneInformal LT" pitchFamily="2" charset="0"/>
              <a:buChar char="-"/>
            </a:pPr>
            <a:r>
              <a:rPr lang="cy-GB" sz="1400" dirty="0" smtClean="0"/>
              <a:t>eu bod wedi gofyn i bobl oedd yn eu hadnabod i siarad yn y llys ac i ddweud nad oeddent wedi cyflawni’r drosedd.</a:t>
            </a:r>
          </a:p>
          <a:p>
            <a:pPr>
              <a:lnSpc>
                <a:spcPct val="115000"/>
              </a:lnSpc>
            </a:pPr>
            <a:endParaRPr lang="cy-GB" sz="1400" dirty="0">
              <a:ea typeface="Calibri"/>
              <a:cs typeface="Times New Roman"/>
            </a:endParaRPr>
          </a:p>
          <a:p>
            <a:pPr marL="342900" indent="-342900">
              <a:lnSpc>
                <a:spcPct val="115000"/>
              </a:lnSpc>
              <a:buFont typeface="StoneInformal LT" pitchFamily="2" charset="0"/>
              <a:buChar char="-"/>
            </a:pPr>
            <a:r>
              <a:rPr lang="cy-GB" sz="1400" dirty="0" smtClean="0"/>
              <a:t>bod yr offer yn eiddo iddynt ond eu bod yn gweithio gartref fel gof arian a’i bod felly’n gyfreithlon iddynt fod yn berchen arnynt.</a:t>
            </a:r>
          </a:p>
          <a:p>
            <a:pPr lvl="0">
              <a:lnSpc>
                <a:spcPct val="115000"/>
              </a:lnSpc>
              <a:spcAft>
                <a:spcPts val="0"/>
              </a:spcAft>
            </a:pPr>
            <a:endParaRPr lang="cy-GB" sz="1400" dirty="0" smtClean="0">
              <a:ea typeface="Calibri"/>
              <a:cs typeface="Times New Roman"/>
            </a:endParaRPr>
          </a:p>
          <a:p>
            <a:pPr marL="342900" lvl="0" indent="-342900">
              <a:lnSpc>
                <a:spcPct val="115000"/>
              </a:lnSpc>
              <a:spcAft>
                <a:spcPts val="0"/>
              </a:spcAft>
              <a:buFont typeface="StoneInformal LT" pitchFamily="2" charset="0"/>
              <a:buChar char="-"/>
            </a:pPr>
            <a:r>
              <a:rPr lang="cy-GB" sz="1400" dirty="0" smtClean="0"/>
              <a:t>nad oedd yn gwybod dim am yr offer a ganfuwyd yn ei gartref ac efallai eu bod yn eiddo i’w letywr (rhywun a dalai arian i fyw yn ei gartref gydag ef).</a:t>
            </a:r>
          </a:p>
          <a:p>
            <a:pPr marL="342900" lvl="0" indent="-342900">
              <a:lnSpc>
                <a:spcPct val="115000"/>
              </a:lnSpc>
              <a:spcAft>
                <a:spcPts val="0"/>
              </a:spcAft>
              <a:buFont typeface="StoneInformal LT" pitchFamily="2" charset="0"/>
              <a:buChar char="-"/>
            </a:pPr>
            <a:endParaRPr lang="cy-GB" sz="1400" dirty="0" smtClean="0">
              <a:ea typeface="Calibri"/>
              <a:cs typeface="Times New Roman"/>
            </a:endParaRPr>
          </a:p>
        </p:txBody>
      </p:sp>
    </p:spTree>
    <p:extLst>
      <p:ext uri="{BB962C8B-B14F-4D97-AF65-F5344CB8AC3E}">
        <p14:creationId xmlns:p14="http://schemas.microsoft.com/office/powerpoint/2010/main" val="12388583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 y="548680"/>
            <a:ext cx="4286250" cy="3657600"/>
          </a:xfrm>
          <a:prstGeom prst="rect">
            <a:avLst/>
          </a:prstGeom>
        </p:spPr>
      </p:pic>
      <p:pic>
        <p:nvPicPr>
          <p:cNvPr id="6" name="Picture 5"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7" name="Straight Connector 6"/>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16</a:t>
            </a:r>
            <a:endParaRPr lang="cy-GB" sz="1200" dirty="0"/>
          </a:p>
        </p:txBody>
      </p:sp>
      <p:sp>
        <p:nvSpPr>
          <p:cNvPr id="13" name="TextBox 12"/>
          <p:cNvSpPr txBox="1"/>
          <p:nvPr/>
        </p:nvSpPr>
        <p:spPr>
          <a:xfrm>
            <a:off x="4932040" y="476672"/>
            <a:ext cx="3888432" cy="5637441"/>
          </a:xfrm>
          <a:prstGeom prst="rect">
            <a:avLst/>
          </a:prstGeom>
          <a:noFill/>
        </p:spPr>
        <p:txBody>
          <a:bodyPr wrap="square" rtlCol="0">
            <a:spAutoFit/>
          </a:bodyPr>
          <a:lstStyle/>
          <a:p>
            <a:r>
              <a:rPr lang="cy-GB" sz="2800" dirty="0" smtClean="0">
                <a:solidFill>
                  <a:srgbClr val="B6AA9D"/>
                </a:solidFill>
              </a:rPr>
              <a:t>Gallai’r Tystion Cymeriad </a:t>
            </a:r>
            <a:endParaRPr lang="cy-GB" sz="2800" dirty="0">
              <a:solidFill>
                <a:srgbClr val="B6AA9D"/>
              </a:solidFill>
            </a:endParaRPr>
          </a:p>
          <a:p>
            <a:r>
              <a:rPr lang="cy-GB" sz="2800" dirty="0">
                <a:solidFill>
                  <a:srgbClr val="B6AA9D"/>
                </a:solidFill>
              </a:rPr>
              <a:t>ddweud...</a:t>
            </a:r>
          </a:p>
          <a:p>
            <a:endParaRPr lang="cy-GB" sz="2000" dirty="0" smtClean="0">
              <a:solidFill>
                <a:srgbClr val="203746"/>
              </a:solidFill>
            </a:endParaRPr>
          </a:p>
          <a:p>
            <a:pPr marL="342900" lvl="0" indent="-342900">
              <a:lnSpc>
                <a:spcPct val="115000"/>
              </a:lnSpc>
              <a:spcAft>
                <a:spcPts val="0"/>
              </a:spcAft>
              <a:buFont typeface="StoneInformal LT" pitchFamily="2" charset="0"/>
              <a:buChar char="-"/>
            </a:pPr>
            <a:r>
              <a:rPr lang="cy-GB" sz="1600" dirty="0" smtClean="0">
                <a:solidFill>
                  <a:srgbClr val="203746"/>
                </a:solidFill>
              </a:rPr>
              <a:t>eu bod yn adnabod y cyhuddedig ers amser maith ac y gellid ymddiried ynddo.</a:t>
            </a:r>
          </a:p>
          <a:p>
            <a:pPr marL="285750" lvl="0" indent="-285750">
              <a:lnSpc>
                <a:spcPct val="115000"/>
              </a:lnSpc>
              <a:spcAft>
                <a:spcPts val="0"/>
              </a:spcAft>
              <a:buFont typeface="StoneInformal LT" pitchFamily="2" charset="0"/>
              <a:buChar char="-"/>
            </a:pPr>
            <a:endParaRPr lang="cy-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cy-GB" sz="1600" dirty="0" smtClean="0">
                <a:solidFill>
                  <a:srgbClr val="203746"/>
                </a:solidFill>
              </a:rPr>
              <a:t>bod stori’r cyhuddedig yn wir, ei fod yn of arian a’i bod yn gyfreithlon iddo fod yn berchen ar yr offer.</a:t>
            </a:r>
          </a:p>
          <a:p>
            <a:pPr marL="285750" lvl="0" indent="-285750">
              <a:lnSpc>
                <a:spcPct val="115000"/>
              </a:lnSpc>
              <a:spcAft>
                <a:spcPts val="0"/>
              </a:spcAft>
              <a:buFont typeface="StoneInformal LT" pitchFamily="2" charset="0"/>
              <a:buChar char="-"/>
            </a:pPr>
            <a:endParaRPr lang="cy-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cy-GB" sz="1600" dirty="0" smtClean="0">
                <a:solidFill>
                  <a:srgbClr val="203746"/>
                </a:solidFill>
              </a:rPr>
              <a:t>eu bod yn bobl oedd yn gweithio’n galed yn eu swyddi ac na fyddai ganddynt amser i gynhyrchu arian ffug.</a:t>
            </a:r>
          </a:p>
          <a:p>
            <a:pPr marL="285750" lvl="0" indent="-285750">
              <a:lnSpc>
                <a:spcPct val="115000"/>
              </a:lnSpc>
              <a:spcAft>
                <a:spcPts val="0"/>
              </a:spcAft>
              <a:buFont typeface="StoneInformal LT" pitchFamily="2" charset="0"/>
              <a:buChar char="-"/>
            </a:pPr>
            <a:endParaRPr lang="cy-GB" sz="1600" dirty="0">
              <a:solidFill>
                <a:srgbClr val="203746"/>
              </a:solidFill>
              <a:ea typeface="Calibri"/>
              <a:cs typeface="Times New Roman"/>
            </a:endParaRPr>
          </a:p>
          <a:p>
            <a:pPr marL="342900" lvl="0" indent="-342900">
              <a:lnSpc>
                <a:spcPct val="115000"/>
              </a:lnSpc>
              <a:spcAft>
                <a:spcPts val="1000"/>
              </a:spcAft>
              <a:buFont typeface="StoneInformal LT" pitchFamily="2" charset="0"/>
              <a:buChar char="-"/>
            </a:pPr>
            <a:r>
              <a:rPr lang="cy-GB" sz="1600" dirty="0" smtClean="0">
                <a:solidFill>
                  <a:srgbClr val="203746"/>
                </a:solidFill>
              </a:rPr>
              <a:t>bod y cyhuddedig yn uchel ei barch yn y gymuned a'i fod yn ddinesydd da.</a:t>
            </a:r>
          </a:p>
          <a:p>
            <a:pPr marL="342900" lvl="0" indent="-342900">
              <a:lnSpc>
                <a:spcPct val="115000"/>
              </a:lnSpc>
              <a:spcAft>
                <a:spcPts val="1000"/>
              </a:spcAft>
              <a:buFont typeface="StoneInformal LT" pitchFamily="2" charset="0"/>
              <a:buChar char="-"/>
            </a:pPr>
            <a:endParaRPr lang="cy-GB" sz="1600" dirty="0">
              <a:solidFill>
                <a:srgbClr val="203746"/>
              </a:solidFill>
              <a:ea typeface="Calibri"/>
              <a:cs typeface="Times New Roman"/>
            </a:endParaRPr>
          </a:p>
        </p:txBody>
      </p:sp>
      <p:sp>
        <p:nvSpPr>
          <p:cNvPr id="9" name="Rectangle 8"/>
          <p:cNvSpPr/>
          <p:nvPr/>
        </p:nvSpPr>
        <p:spPr>
          <a:xfrm>
            <a:off x="467544" y="4797152"/>
            <a:ext cx="3888432" cy="864096"/>
          </a:xfrm>
          <a:prstGeom prst="rect">
            <a:avLst/>
          </a:prstGeom>
          <a:solidFill>
            <a:srgbClr val="2F0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11560" y="4869160"/>
            <a:ext cx="3744416" cy="677108"/>
          </a:xfrm>
          <a:prstGeom prst="rect">
            <a:avLst/>
          </a:prstGeom>
        </p:spPr>
        <p:txBody>
          <a:bodyPr wrap="square">
            <a:spAutoFit/>
          </a:bodyPr>
          <a:lstStyle/>
          <a:p>
            <a:r>
              <a:rPr lang="cy-GB" dirty="0">
                <a:solidFill>
                  <a:srgbClr val="B6AA9D"/>
                </a:solidFill>
              </a:rPr>
              <a:t>Tystion Cymeriad</a:t>
            </a:r>
          </a:p>
          <a:p>
            <a:r>
              <a:rPr lang="cy-GB" sz="1000" i="1" dirty="0" smtClean="0">
                <a:solidFill>
                  <a:schemeClr val="bg1"/>
                </a:solidFill>
              </a:rPr>
              <a:t>Enw</a:t>
            </a:r>
          </a:p>
          <a:p>
            <a:r>
              <a:rPr lang="cy-GB" sz="1000" dirty="0" smtClean="0">
                <a:solidFill>
                  <a:schemeClr val="bg1"/>
                </a:solidFill>
              </a:rPr>
              <a:t>Person sy’n tystio dros enw da rhywun arall mewn llys barn.</a:t>
            </a:r>
            <a:endParaRPr lang="cy-GB" sz="1000" dirty="0">
              <a:solidFill>
                <a:schemeClr val="bg1"/>
              </a:solidFill>
            </a:endParaRPr>
          </a:p>
        </p:txBody>
      </p:sp>
    </p:spTree>
    <p:extLst>
      <p:ext uri="{BB962C8B-B14F-4D97-AF65-F5344CB8AC3E}">
        <p14:creationId xmlns:p14="http://schemas.microsoft.com/office/powerpoint/2010/main" val="15538356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upload.wikimedia.org/wikipedia/commons/b/b7/The_Jury_by_John_Morga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66" t="-76" r="4488"/>
          <a:stretch/>
        </p:blipFill>
        <p:spPr bwMode="auto">
          <a:xfrm>
            <a:off x="272877" y="241414"/>
            <a:ext cx="8585128" cy="5751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17</a:t>
            </a:r>
            <a:endParaRPr lang="cy-GB" sz="1200" dirty="0"/>
          </a:p>
        </p:txBody>
      </p:sp>
      <p:sp>
        <p:nvSpPr>
          <p:cNvPr id="10" name="Rectangle 9"/>
          <p:cNvSpPr/>
          <p:nvPr/>
        </p:nvSpPr>
        <p:spPr>
          <a:xfrm>
            <a:off x="467544" y="476672"/>
            <a:ext cx="2664296" cy="6480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11560" y="404664"/>
            <a:ext cx="3312368" cy="677108"/>
          </a:xfrm>
          <a:prstGeom prst="rect">
            <a:avLst/>
          </a:prstGeom>
          <a:noFill/>
        </p:spPr>
        <p:txBody>
          <a:bodyPr wrap="square" rtlCol="0">
            <a:spAutoFit/>
          </a:bodyPr>
          <a:lstStyle/>
          <a:p>
            <a:r>
              <a:rPr lang="cy-GB" sz="3800" dirty="0" smtClean="0">
                <a:solidFill>
                  <a:srgbClr val="B6AA9D"/>
                </a:solidFill>
              </a:rPr>
              <a:t>Y Rheithgor</a:t>
            </a:r>
          </a:p>
        </p:txBody>
      </p:sp>
      <p:sp>
        <p:nvSpPr>
          <p:cNvPr id="12" name="Rectangle 11"/>
          <p:cNvSpPr/>
          <p:nvPr/>
        </p:nvSpPr>
        <p:spPr>
          <a:xfrm>
            <a:off x="467544" y="1268760"/>
            <a:ext cx="3600400" cy="460851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39552" y="1280948"/>
            <a:ext cx="3528392" cy="4524316"/>
          </a:xfrm>
          <a:prstGeom prst="rect">
            <a:avLst/>
          </a:prstGeom>
          <a:noFill/>
        </p:spPr>
        <p:txBody>
          <a:bodyPr wrap="square" rtlCol="0">
            <a:spAutoFit/>
          </a:bodyPr>
          <a:lstStyle/>
          <a:p>
            <a:r>
              <a:rPr lang="cy-GB" sz="1600" dirty="0" smtClean="0">
                <a:solidFill>
                  <a:srgbClr val="B6AA9D"/>
                </a:solidFill>
              </a:rPr>
              <a:t>Byddai’r rheithgor yn cynnwys 12 o ddynion oherwydd ni chaniatawyd i ferched fod ar reithgorau yn y cyfnod hwnnw. </a:t>
            </a:r>
          </a:p>
          <a:p>
            <a:pPr marL="285750" indent="-285750">
              <a:buFont typeface="StoneInformal LT" pitchFamily="2" charset="0"/>
              <a:buChar char="-"/>
            </a:pPr>
            <a:endParaRPr lang="cy-GB" sz="1600" dirty="0">
              <a:solidFill>
                <a:schemeClr val="bg1"/>
              </a:solidFill>
            </a:endParaRPr>
          </a:p>
          <a:p>
            <a:pPr marL="285750" indent="-285750">
              <a:buFont typeface="StoneInformal LT" pitchFamily="2" charset="0"/>
              <a:buChar char="-"/>
            </a:pPr>
            <a:r>
              <a:rPr lang="cy-GB" sz="1600" dirty="0" smtClean="0">
                <a:solidFill>
                  <a:schemeClr val="bg1"/>
                </a:solidFill>
              </a:rPr>
              <a:t>Dim ond dynion rhwng 21 a 70 oed oedd yn berchen eiddo (tŷ neu dir) oedd yn werth mwy na £10 y flwyddyn (arian mawr yn yr 17eg ganrif) allai fod ar reithgor.</a:t>
            </a:r>
          </a:p>
          <a:p>
            <a:pPr marL="285750" indent="-285750">
              <a:buFont typeface="StoneInformal LT" pitchFamily="2" charset="0"/>
              <a:buChar char="-"/>
            </a:pPr>
            <a:endParaRPr lang="cy-GB" sz="1600" dirty="0">
              <a:solidFill>
                <a:schemeClr val="bg1"/>
              </a:solidFill>
            </a:endParaRPr>
          </a:p>
          <a:p>
            <a:pPr marL="285750" indent="-285750">
              <a:buFont typeface="StoneInformal LT" pitchFamily="2" charset="0"/>
              <a:buChar char="-"/>
            </a:pPr>
            <a:r>
              <a:rPr lang="cy-GB" sz="1600" dirty="0">
                <a:solidFill>
                  <a:schemeClr val="bg1"/>
                </a:solidFill>
              </a:rPr>
              <a:t>Nid oedd bod yn berchen ar arian ffug ynddo’i hun yn ddigon i’w collfarnu, oherwydd gallai rhywun arall fod wedi cynhyrchu’r arian hwnnw. Mae hynny’n golygu ei bod yn bwysig bod offer drwgfathwr neu glipiwr yn cael eu cyflwyno yn y llys. </a:t>
            </a:r>
          </a:p>
        </p:txBody>
      </p:sp>
    </p:spTree>
    <p:extLst>
      <p:ext uri="{BB962C8B-B14F-4D97-AF65-F5344CB8AC3E}">
        <p14:creationId xmlns:p14="http://schemas.microsoft.com/office/powerpoint/2010/main" val="38909236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385" t="3213" r="4678" b="12302"/>
          <a:stretch/>
        </p:blipFill>
        <p:spPr>
          <a:xfrm>
            <a:off x="4575936" y="220422"/>
            <a:ext cx="4303059" cy="5793940"/>
          </a:xfrm>
          <a:prstGeom prst="rect">
            <a:avLst/>
          </a:prstGeom>
        </p:spPr>
      </p:pic>
      <p:pic>
        <p:nvPicPr>
          <p:cNvPr id="5" name="Picture 4"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18</a:t>
            </a:r>
            <a:endParaRPr lang="cy-GB" sz="1200" dirty="0"/>
          </a:p>
        </p:txBody>
      </p:sp>
      <p:sp>
        <p:nvSpPr>
          <p:cNvPr id="9" name="TextBox 8"/>
          <p:cNvSpPr txBox="1"/>
          <p:nvPr/>
        </p:nvSpPr>
        <p:spPr>
          <a:xfrm>
            <a:off x="467544" y="548680"/>
            <a:ext cx="3744416" cy="4262706"/>
          </a:xfrm>
          <a:prstGeom prst="rect">
            <a:avLst/>
          </a:prstGeom>
          <a:noFill/>
        </p:spPr>
        <p:txBody>
          <a:bodyPr wrap="square" rtlCol="0">
            <a:spAutoFit/>
          </a:bodyPr>
          <a:lstStyle/>
          <a:p>
            <a:r>
              <a:rPr lang="cy-GB" sz="3800" dirty="0" smtClean="0">
                <a:solidFill>
                  <a:srgbClr val="B6AA9D"/>
                </a:solidFill>
              </a:rPr>
              <a:t>Y Barnwr</a:t>
            </a:r>
          </a:p>
          <a:p>
            <a:endParaRPr lang="cy-GB" sz="500" dirty="0" smtClean="0">
              <a:solidFill>
                <a:srgbClr val="B6AA9D"/>
              </a:solidFill>
            </a:endParaRPr>
          </a:p>
          <a:p>
            <a:endParaRPr lang="cy-GB" sz="2000" dirty="0"/>
          </a:p>
          <a:p>
            <a:pPr marL="285750" indent="-285750">
              <a:buFont typeface="StoneInformal LT" pitchFamily="2" charset="0"/>
              <a:buChar char="-"/>
            </a:pPr>
            <a:r>
              <a:rPr lang="cy-GB" sz="1600" dirty="0" smtClean="0"/>
              <a:t>Byddai barnwr oedd wedi ymwisgo’n briodol yn gwisgo mantell ddu a </a:t>
            </a:r>
            <a:r>
              <a:rPr lang="cy-GB" sz="1600" dirty="0" err="1" smtClean="0"/>
              <a:t>mynyfyr</a:t>
            </a:r>
            <a:r>
              <a:rPr lang="cy-GB" sz="1600" dirty="0" smtClean="0"/>
              <a:t> (ffwr lliw golau) yn y gaeaf, a mantelli fioled neu goch, â wyneb taffeta pinc arnynt yn yr haf. </a:t>
            </a:r>
          </a:p>
          <a:p>
            <a:pPr marL="285750" indent="-285750">
              <a:buFont typeface="StoneInformal LT" pitchFamily="2" charset="0"/>
              <a:buChar char="-"/>
            </a:pPr>
            <a:endParaRPr lang="cy-GB" sz="1600" dirty="0"/>
          </a:p>
          <a:p>
            <a:pPr marL="285750" indent="-285750">
              <a:buFont typeface="StoneInformal LT" pitchFamily="2" charset="0"/>
              <a:buChar char="-"/>
            </a:pPr>
            <a:r>
              <a:rPr lang="cy-GB" sz="1600" dirty="0"/>
              <a:t>Y Barnwr oedd yn rheoli popeth oedd yn digwydd yn y llys a byddai’n cadw trefn ar bawb drwy ddweud “ORDER” petai pobl yn rhy swnllyd. </a:t>
            </a:r>
          </a:p>
          <a:p>
            <a:pPr marL="285750" indent="-285750">
              <a:buFont typeface="StoneInformal LT" pitchFamily="2" charset="0"/>
              <a:buChar char="-"/>
            </a:pPr>
            <a:endParaRPr lang="cy-GB" sz="1600" dirty="0"/>
          </a:p>
          <a:p>
            <a:pPr marL="285750" indent="-285750">
              <a:buFont typeface="StoneInformal LT" pitchFamily="2" charset="0"/>
              <a:buChar char="-"/>
            </a:pPr>
            <a:r>
              <a:rPr lang="cy-GB" sz="1600" dirty="0"/>
              <a:t>Pan oedd y gorfod dedfrydu rhywun i farwolaeth roedd yn gwisgo cap du.</a:t>
            </a:r>
          </a:p>
        </p:txBody>
      </p:sp>
    </p:spTree>
    <p:extLst>
      <p:ext uri="{BB962C8B-B14F-4D97-AF65-F5344CB8AC3E}">
        <p14:creationId xmlns:p14="http://schemas.microsoft.com/office/powerpoint/2010/main" val="39583140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31" t="19763" r="6348" b="8992"/>
          <a:stretch/>
        </p:blipFill>
        <p:spPr>
          <a:xfrm>
            <a:off x="252411" y="212987"/>
            <a:ext cx="8640069" cy="5797993"/>
          </a:xfrm>
          <a:prstGeom prst="rect">
            <a:avLst/>
          </a:prstGeom>
        </p:spPr>
      </p:pic>
      <p:sp>
        <p:nvSpPr>
          <p:cNvPr id="12" name="Rectangle 11"/>
          <p:cNvSpPr/>
          <p:nvPr/>
        </p:nvSpPr>
        <p:spPr>
          <a:xfrm>
            <a:off x="611560" y="620688"/>
            <a:ext cx="4176464" cy="24482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3568" y="692696"/>
            <a:ext cx="4176464" cy="2246769"/>
          </a:xfrm>
          <a:prstGeom prst="rect">
            <a:avLst/>
          </a:prstGeom>
          <a:noFill/>
        </p:spPr>
        <p:txBody>
          <a:bodyPr wrap="square" rtlCol="0">
            <a:spAutoFit/>
          </a:bodyPr>
          <a:lstStyle/>
          <a:p>
            <a:r>
              <a:rPr lang="cy-GB" sz="2000" dirty="0">
                <a:solidFill>
                  <a:srgbClr val="B6AA9D"/>
                </a:solidFill>
              </a:rPr>
              <a:t>Cyn i beiriannau gyrraedd y </a:t>
            </a:r>
            <a:r>
              <a:rPr lang="cy-GB" sz="2000" dirty="0" err="1">
                <a:solidFill>
                  <a:srgbClr val="B6AA9D"/>
                </a:solidFill>
              </a:rPr>
              <a:t>Royal</a:t>
            </a:r>
            <a:r>
              <a:rPr lang="cy-GB" sz="2000" dirty="0">
                <a:solidFill>
                  <a:srgbClr val="B6AA9D"/>
                </a:solidFill>
              </a:rPr>
              <a:t> </a:t>
            </a:r>
            <a:r>
              <a:rPr lang="cy-GB" sz="2000" dirty="0" err="1">
                <a:solidFill>
                  <a:srgbClr val="B6AA9D"/>
                </a:solidFill>
              </a:rPr>
              <a:t>Mint</a:t>
            </a:r>
            <a:r>
              <a:rPr lang="cy-GB" sz="2000" dirty="0">
                <a:solidFill>
                  <a:srgbClr val="B6AA9D"/>
                </a:solidFill>
              </a:rPr>
              <a:t>, roedd darnau arian yn cael eu gwneud â llaw.</a:t>
            </a:r>
          </a:p>
          <a:p>
            <a:endParaRPr lang="cy-GB" sz="2000" dirty="0">
              <a:solidFill>
                <a:srgbClr val="FFFFFF"/>
              </a:solidFill>
            </a:endParaRPr>
          </a:p>
          <a:p>
            <a:r>
              <a:rPr lang="cy-GB" sz="2000" dirty="0">
                <a:solidFill>
                  <a:srgbClr val="FFFFFF"/>
                </a:solidFill>
              </a:rPr>
              <a:t>Roedd dyluniadau’n cael eu taro ar ddarnau tenau o fetel gan ddefnyddio morthwyl a pholyn a throsol.</a:t>
            </a:r>
          </a:p>
        </p:txBody>
      </p:sp>
      <p:pic>
        <p:nvPicPr>
          <p:cNvPr id="5" name="Picture 4"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1</a:t>
            </a:r>
            <a:endParaRPr lang="cy-GB" sz="1200" dirty="0"/>
          </a:p>
        </p:txBody>
      </p:sp>
    </p:spTree>
    <p:extLst>
      <p:ext uri="{BB962C8B-B14F-4D97-AF65-F5344CB8AC3E}">
        <p14:creationId xmlns:p14="http://schemas.microsoft.com/office/powerpoint/2010/main" val="2898865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victorianlondon.org/legal/oldbailey.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2" t="2329" r="3275" b="12960"/>
          <a:stretch/>
        </p:blipFill>
        <p:spPr bwMode="auto">
          <a:xfrm>
            <a:off x="283372" y="262407"/>
            <a:ext cx="8564137" cy="5720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ster_Royal_Mint_Black_Logo_BLACK_(Georgia Bold Italic).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623830" y="6381328"/>
            <a:ext cx="340658" cy="276999"/>
          </a:xfrm>
          <a:prstGeom prst="rect">
            <a:avLst/>
          </a:prstGeom>
        </p:spPr>
        <p:txBody>
          <a:bodyPr wrap="none">
            <a:spAutoFit/>
          </a:bodyPr>
          <a:lstStyle/>
          <a:p>
            <a:pPr algn="r"/>
            <a:r>
              <a:rPr lang="cy-GB" sz="1200" dirty="0" smtClean="0">
                <a:solidFill>
                  <a:srgbClr val="203746"/>
                </a:solidFill>
              </a:rPr>
              <a:t>19</a:t>
            </a:r>
            <a:endParaRPr lang="cy-GB" sz="1200" dirty="0"/>
          </a:p>
        </p:txBody>
      </p:sp>
      <p:sp>
        <p:nvSpPr>
          <p:cNvPr id="9" name="Rectangle 8"/>
          <p:cNvSpPr/>
          <p:nvPr/>
        </p:nvSpPr>
        <p:spPr>
          <a:xfrm>
            <a:off x="539552" y="548680"/>
            <a:ext cx="7272808" cy="6480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83568" y="404664"/>
            <a:ext cx="7776864" cy="784830"/>
          </a:xfrm>
          <a:prstGeom prst="rect">
            <a:avLst/>
          </a:prstGeom>
          <a:noFill/>
        </p:spPr>
        <p:txBody>
          <a:bodyPr wrap="square" rtlCol="0">
            <a:spAutoFit/>
          </a:bodyPr>
          <a:lstStyle/>
          <a:p>
            <a:pPr>
              <a:lnSpc>
                <a:spcPct val="115000"/>
              </a:lnSpc>
              <a:spcAft>
                <a:spcPts val="1000"/>
              </a:spcAft>
            </a:pPr>
            <a:r>
              <a:rPr lang="cy-GB" sz="4000" dirty="0">
                <a:solidFill>
                  <a:srgbClr val="B6AA9D"/>
                </a:solidFill>
              </a:rPr>
              <a:t>Beth fyddai’n ddigwydd yn y llys?</a:t>
            </a:r>
          </a:p>
        </p:txBody>
      </p:sp>
      <p:sp>
        <p:nvSpPr>
          <p:cNvPr id="11" name="Rectangle 10"/>
          <p:cNvSpPr/>
          <p:nvPr/>
        </p:nvSpPr>
        <p:spPr>
          <a:xfrm>
            <a:off x="539552" y="1340768"/>
            <a:ext cx="6048672" cy="374441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11560" y="1412776"/>
            <a:ext cx="5904656" cy="3581750"/>
          </a:xfrm>
          <a:prstGeom prst="rect">
            <a:avLst/>
          </a:prstGeom>
          <a:noFill/>
        </p:spPr>
        <p:txBody>
          <a:bodyPr wrap="square" rtlCol="0">
            <a:spAutoFit/>
          </a:bodyPr>
          <a:lstStyle/>
          <a:p>
            <a:pPr>
              <a:lnSpc>
                <a:spcPct val="115000"/>
              </a:lnSpc>
              <a:spcAft>
                <a:spcPts val="1000"/>
              </a:spcAft>
            </a:pPr>
            <a:r>
              <a:rPr lang="cy-GB" sz="1400" b="1" dirty="0">
                <a:solidFill>
                  <a:schemeClr val="bg1"/>
                </a:solidFill>
              </a:rPr>
              <a:t>1.</a:t>
            </a:r>
            <a:r>
              <a:rPr lang="cy-GB" sz="1400" dirty="0">
                <a:solidFill>
                  <a:schemeClr val="bg1"/>
                </a:solidFill>
              </a:rPr>
              <a:t> Byddai’r cwnstabl yn dwyn y </a:t>
            </a:r>
            <a:r>
              <a:rPr lang="cy-GB" sz="1400" dirty="0" smtClean="0">
                <a:solidFill>
                  <a:schemeClr val="bg1"/>
                </a:solidFill>
              </a:rPr>
              <a:t>cyhuddedig </a:t>
            </a:r>
            <a:r>
              <a:rPr lang="cy-GB" sz="1400" dirty="0">
                <a:solidFill>
                  <a:schemeClr val="bg1"/>
                </a:solidFill>
              </a:rPr>
              <a:t>gerbron yr Ustus Heddwch.</a:t>
            </a:r>
          </a:p>
          <a:p>
            <a:pPr>
              <a:lnSpc>
                <a:spcPct val="115000"/>
              </a:lnSpc>
              <a:spcAft>
                <a:spcPts val="1000"/>
              </a:spcAft>
            </a:pPr>
            <a:r>
              <a:rPr lang="cy-GB" sz="1400" b="1" dirty="0">
                <a:solidFill>
                  <a:schemeClr val="bg1"/>
                </a:solidFill>
              </a:rPr>
              <a:t>2.</a:t>
            </a:r>
            <a:r>
              <a:rPr lang="cy-GB" sz="1400" dirty="0">
                <a:solidFill>
                  <a:schemeClr val="bg1"/>
                </a:solidFill>
              </a:rPr>
              <a:t> Byddai’r erlyniad yn ceisio profi bod yr unigolyn yn euog. </a:t>
            </a:r>
          </a:p>
          <a:p>
            <a:pPr>
              <a:lnSpc>
                <a:spcPct val="115000"/>
              </a:lnSpc>
              <a:spcAft>
                <a:spcPts val="1000"/>
              </a:spcAft>
            </a:pPr>
            <a:r>
              <a:rPr lang="cy-GB" sz="1400" b="1" dirty="0">
                <a:solidFill>
                  <a:schemeClr val="bg1"/>
                </a:solidFill>
              </a:rPr>
              <a:t>3.</a:t>
            </a:r>
            <a:r>
              <a:rPr lang="cy-GB" sz="1400" dirty="0">
                <a:solidFill>
                  <a:schemeClr val="bg1"/>
                </a:solidFill>
              </a:rPr>
              <a:t> Byddai’r </a:t>
            </a:r>
            <a:r>
              <a:rPr lang="cy-GB" sz="1400" dirty="0" smtClean="0">
                <a:solidFill>
                  <a:schemeClr val="bg1"/>
                </a:solidFill>
              </a:rPr>
              <a:t>cyhuddedig </a:t>
            </a:r>
            <a:r>
              <a:rPr lang="cy-GB" sz="1400" dirty="0">
                <a:solidFill>
                  <a:schemeClr val="bg1"/>
                </a:solidFill>
              </a:rPr>
              <a:t>yn ceisio amddiffyn ei hun, ac yn ceisio egluro pam ddylai’r rheithgor gredu nad oedd yn euog. </a:t>
            </a:r>
          </a:p>
          <a:p>
            <a:pPr>
              <a:lnSpc>
                <a:spcPct val="115000"/>
              </a:lnSpc>
              <a:spcAft>
                <a:spcPts val="1000"/>
              </a:spcAft>
            </a:pPr>
            <a:r>
              <a:rPr lang="cy-GB" sz="1400" b="1" dirty="0">
                <a:solidFill>
                  <a:schemeClr val="bg1"/>
                </a:solidFill>
              </a:rPr>
              <a:t>4.</a:t>
            </a:r>
            <a:r>
              <a:rPr lang="cy-GB" sz="1400" dirty="0">
                <a:solidFill>
                  <a:schemeClr val="bg1"/>
                </a:solidFill>
              </a:rPr>
              <a:t> Byddai’r tystion arbenigol yn rhoi eu tystiolaeth.</a:t>
            </a:r>
          </a:p>
          <a:p>
            <a:pPr>
              <a:lnSpc>
                <a:spcPct val="115000"/>
              </a:lnSpc>
              <a:spcAft>
                <a:spcPts val="1000"/>
              </a:spcAft>
            </a:pPr>
            <a:r>
              <a:rPr lang="cy-GB" sz="1400" b="1" dirty="0">
                <a:solidFill>
                  <a:schemeClr val="bg1"/>
                </a:solidFill>
              </a:rPr>
              <a:t>5.</a:t>
            </a:r>
            <a:r>
              <a:rPr lang="cy-GB" sz="1400" dirty="0">
                <a:solidFill>
                  <a:schemeClr val="bg1"/>
                </a:solidFill>
              </a:rPr>
              <a:t> Byddai’r tystion cymeriad yn rhoi eu tystiolaeth.</a:t>
            </a:r>
          </a:p>
          <a:p>
            <a:pPr>
              <a:lnSpc>
                <a:spcPct val="115000"/>
              </a:lnSpc>
              <a:spcAft>
                <a:spcPts val="1000"/>
              </a:spcAft>
            </a:pPr>
            <a:r>
              <a:rPr lang="cy-GB" sz="1400" b="1" dirty="0">
                <a:solidFill>
                  <a:schemeClr val="bg1"/>
                </a:solidFill>
              </a:rPr>
              <a:t>6.</a:t>
            </a:r>
            <a:r>
              <a:rPr lang="cy-GB" sz="1400" dirty="0">
                <a:solidFill>
                  <a:schemeClr val="bg1"/>
                </a:solidFill>
              </a:rPr>
              <a:t> Y Barnwr oedd yn rheoli popeth oedd yn digwydd yn y llys a byddai’n cadw trefn ar bawb drwy ddweud “ORDER” petai pobl yn rhy swnllyd. </a:t>
            </a:r>
          </a:p>
          <a:p>
            <a:pPr>
              <a:lnSpc>
                <a:spcPct val="115000"/>
              </a:lnSpc>
              <a:spcAft>
                <a:spcPts val="1000"/>
              </a:spcAft>
            </a:pPr>
            <a:r>
              <a:rPr lang="cy-GB" sz="1400" b="1" dirty="0">
                <a:solidFill>
                  <a:schemeClr val="bg1"/>
                </a:solidFill>
              </a:rPr>
              <a:t>7.</a:t>
            </a:r>
            <a:r>
              <a:rPr lang="cy-GB" sz="1400" dirty="0">
                <a:solidFill>
                  <a:schemeClr val="bg1"/>
                </a:solidFill>
              </a:rPr>
              <a:t> Byddai’r rheithgor yn encilio i benderfynu a oedd y </a:t>
            </a:r>
            <a:r>
              <a:rPr lang="cy-GB" sz="1400" dirty="0" smtClean="0">
                <a:solidFill>
                  <a:schemeClr val="bg1"/>
                </a:solidFill>
              </a:rPr>
              <a:t>cyhuddedig </a:t>
            </a:r>
            <a:r>
              <a:rPr lang="cy-GB" sz="1400" dirty="0">
                <a:solidFill>
                  <a:schemeClr val="bg1"/>
                </a:solidFill>
              </a:rPr>
              <a:t>yn euog neu’n ddieuog. Ar ôl iddynt ddychwelyd, byddai’r dyfarniad yn cael ei gyhoeddi a byddai’r llys a'r barnwr yn penderfynu ar y gosb. </a:t>
            </a:r>
          </a:p>
        </p:txBody>
      </p:sp>
    </p:spTree>
    <p:extLst>
      <p:ext uri="{BB962C8B-B14F-4D97-AF65-F5344CB8AC3E}">
        <p14:creationId xmlns:p14="http://schemas.microsoft.com/office/powerpoint/2010/main" val="10552763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2F0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print"/>
          <a:srcRect t="65635" b="1"/>
          <a:stretch/>
        </p:blipFill>
        <p:spPr>
          <a:xfrm>
            <a:off x="3203848" y="5616560"/>
            <a:ext cx="2736304" cy="542070"/>
          </a:xfrm>
          <a:prstGeom prst="rect">
            <a:avLst/>
          </a:prstGeom>
        </p:spPr>
      </p:pic>
      <p:pic>
        <p:nvPicPr>
          <p:cNvPr id="8" name="Picture 7" descr="Master_Royal_Mint_Black_Logo_WHITE_(Georgia Bold Italic).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4581128"/>
            <a:ext cx="2740759" cy="936104"/>
          </a:xfrm>
          <a:prstGeom prst="rect">
            <a:avLst/>
          </a:prstGeom>
        </p:spPr>
      </p:pic>
    </p:spTree>
    <p:extLst>
      <p:ext uri="{BB962C8B-B14F-4D97-AF65-F5344CB8AC3E}">
        <p14:creationId xmlns:p14="http://schemas.microsoft.com/office/powerpoint/2010/main" val="7511697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76" t="3116" b="12341"/>
          <a:stretch/>
        </p:blipFill>
        <p:spPr>
          <a:xfrm>
            <a:off x="4557116" y="212987"/>
            <a:ext cx="4335364" cy="57979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744580" y="3808149"/>
            <a:ext cx="1190346" cy="3168352"/>
          </a:xfrm>
          <a:prstGeom prst="rect">
            <a:avLst/>
          </a:prstGeom>
        </p:spPr>
      </p:pic>
      <p:pic>
        <p:nvPicPr>
          <p:cNvPr id="7" name="Picture 6" descr="Master_Royal_Mint_Black_Logo_BLACK_(Georgia Bold Italic).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8" name="Straight Connector 7"/>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2</a:t>
            </a:r>
            <a:endParaRPr lang="cy-GB" sz="1200" dirty="0"/>
          </a:p>
        </p:txBody>
      </p:sp>
      <p:sp>
        <p:nvSpPr>
          <p:cNvPr id="10" name="TextBox 9"/>
          <p:cNvSpPr txBox="1"/>
          <p:nvPr/>
        </p:nvSpPr>
        <p:spPr>
          <a:xfrm>
            <a:off x="251520" y="332656"/>
            <a:ext cx="4248472" cy="4401205"/>
          </a:xfrm>
          <a:prstGeom prst="rect">
            <a:avLst/>
          </a:prstGeom>
          <a:noFill/>
        </p:spPr>
        <p:txBody>
          <a:bodyPr wrap="square" rtlCol="0">
            <a:spAutoFit/>
          </a:bodyPr>
          <a:lstStyle/>
          <a:p>
            <a:r>
              <a:rPr lang="cy-GB" sz="2000" dirty="0" smtClean="0">
                <a:solidFill>
                  <a:srgbClr val="B6AA9D"/>
                </a:solidFill>
              </a:rPr>
              <a:t>Roedd y metel a ddefnyddiwyd i gynhyrchu’r arian yn cael ei doddi a’i daro’n ddalen.</a:t>
            </a:r>
          </a:p>
          <a:p>
            <a:endParaRPr lang="cy-GB" sz="2000" dirty="0">
              <a:solidFill>
                <a:srgbClr val="203746"/>
              </a:solidFill>
            </a:endParaRPr>
          </a:p>
          <a:p>
            <a:r>
              <a:rPr lang="cy-GB" sz="2000" dirty="0">
                <a:solidFill>
                  <a:srgbClr val="203746"/>
                </a:solidFill>
              </a:rPr>
              <a:t>Roedd </a:t>
            </a:r>
            <a:r>
              <a:rPr lang="cy-GB" sz="2000" dirty="0" smtClean="0">
                <a:solidFill>
                  <a:srgbClr val="203746"/>
                </a:solidFill>
              </a:rPr>
              <a:t>disgiau o </a:t>
            </a:r>
            <a:r>
              <a:rPr lang="cy-GB" sz="2000" dirty="0">
                <a:solidFill>
                  <a:srgbClr val="203746"/>
                </a:solidFill>
              </a:rPr>
              <a:t>fetel yn cael eu torri gyda gwelleifiau. Galwyd y rhain yn </a:t>
            </a:r>
            <a:r>
              <a:rPr lang="cy-GB" sz="2000" dirty="0">
                <a:solidFill>
                  <a:srgbClr val="B6AA9D"/>
                </a:solidFill>
              </a:rPr>
              <a:t>WEIGION</a:t>
            </a:r>
            <a:r>
              <a:rPr lang="cy-GB" sz="2000" dirty="0">
                <a:solidFill>
                  <a:srgbClr val="203746"/>
                </a:solidFill>
              </a:rPr>
              <a:t>.</a:t>
            </a:r>
          </a:p>
          <a:p>
            <a:endParaRPr lang="cy-GB" sz="2000" dirty="0">
              <a:solidFill>
                <a:srgbClr val="203746"/>
              </a:solidFill>
            </a:endParaRPr>
          </a:p>
          <a:p>
            <a:r>
              <a:rPr lang="cy-GB" sz="2000" dirty="0">
                <a:solidFill>
                  <a:srgbClr val="203746"/>
                </a:solidFill>
              </a:rPr>
              <a:t>Roedd hi’n anodd cael yr holl weigion yr un </a:t>
            </a:r>
            <a:r>
              <a:rPr lang="cy-GB" sz="2000" dirty="0" smtClean="0">
                <a:solidFill>
                  <a:srgbClr val="203746"/>
                </a:solidFill>
              </a:rPr>
              <a:t>siâp.</a:t>
            </a:r>
            <a:endParaRPr lang="cy-GB" sz="2000" dirty="0">
              <a:solidFill>
                <a:srgbClr val="203746"/>
              </a:solidFill>
            </a:endParaRPr>
          </a:p>
          <a:p>
            <a:endParaRPr lang="cy-GB" sz="2000" dirty="0">
              <a:solidFill>
                <a:srgbClr val="203746"/>
              </a:solidFill>
            </a:endParaRPr>
          </a:p>
          <a:p>
            <a:r>
              <a:rPr lang="cy-GB" sz="2000" dirty="0">
                <a:solidFill>
                  <a:srgbClr val="203746"/>
                </a:solidFill>
              </a:rPr>
              <a:t>Pan oeddent yn cael eu taro â pholyn a throsol nid oedd y dyluniadau bob amser yn cyrraedd yr ymyl.</a:t>
            </a:r>
          </a:p>
        </p:txBody>
      </p:sp>
    </p:spTree>
    <p:extLst>
      <p:ext uri="{BB962C8B-B14F-4D97-AF65-F5344CB8AC3E}">
        <p14:creationId xmlns:p14="http://schemas.microsoft.com/office/powerpoint/2010/main" val="39188689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36"/>
          <a:stretch/>
        </p:blipFill>
        <p:spPr>
          <a:xfrm>
            <a:off x="-1" y="0"/>
            <a:ext cx="9144001" cy="6859834"/>
          </a:xfrm>
          <a:prstGeom prst="rect">
            <a:avLst/>
          </a:prstGeom>
        </p:spPr>
      </p:pic>
      <p:pic>
        <p:nvPicPr>
          <p:cNvPr id="5" name="Picture 4"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3</a:t>
            </a:r>
            <a:endParaRPr lang="cy-GB" sz="1200" dirty="0"/>
          </a:p>
        </p:txBody>
      </p:sp>
      <p:sp>
        <p:nvSpPr>
          <p:cNvPr id="8" name="Rectangle 7"/>
          <p:cNvSpPr/>
          <p:nvPr/>
        </p:nvSpPr>
        <p:spPr>
          <a:xfrm>
            <a:off x="2123728" y="332656"/>
            <a:ext cx="6696744" cy="24482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95736" y="404664"/>
            <a:ext cx="6480720" cy="2246769"/>
          </a:xfrm>
          <a:prstGeom prst="rect">
            <a:avLst/>
          </a:prstGeom>
          <a:noFill/>
        </p:spPr>
        <p:txBody>
          <a:bodyPr wrap="square" rtlCol="0">
            <a:spAutoFit/>
          </a:bodyPr>
          <a:lstStyle/>
          <a:p>
            <a:r>
              <a:rPr lang="cy-GB" sz="2000" dirty="0" smtClean="0">
                <a:solidFill>
                  <a:srgbClr val="B6AA9D"/>
                </a:solidFill>
              </a:rPr>
              <a:t>Pan gyrhaeddodd peiriannau, roeddent yn cynhyrchu darnau arian llawer gwell. Roeddent yn fwy trwchus gyda  gwaith melino ar yr ymylon (llinellau fertigol fel sydd ar y 5c a’r 10c).</a:t>
            </a:r>
            <a:endParaRPr lang="cy-GB" sz="2000" dirty="0">
              <a:solidFill>
                <a:srgbClr val="B6AA9D"/>
              </a:solidFill>
            </a:endParaRPr>
          </a:p>
          <a:p>
            <a:endParaRPr lang="cy-GB" sz="2000" dirty="0"/>
          </a:p>
          <a:p>
            <a:r>
              <a:rPr lang="cy-GB" sz="2000" dirty="0">
                <a:solidFill>
                  <a:schemeClr val="bg1"/>
                </a:solidFill>
              </a:rPr>
              <a:t>Ni chafoddd yr hen ddarnau arian a wnaethpwyd â llaw </a:t>
            </a:r>
            <a:r>
              <a:rPr lang="cy-GB" sz="2000" dirty="0" smtClean="0">
                <a:solidFill>
                  <a:schemeClr val="bg1"/>
                </a:solidFill>
              </a:rPr>
              <a:t>eu galw’n </a:t>
            </a:r>
            <a:r>
              <a:rPr lang="cy-GB" sz="2000" dirty="0">
                <a:solidFill>
                  <a:schemeClr val="bg1"/>
                </a:solidFill>
              </a:rPr>
              <a:t>ôl, felly roedd pobl yn defnyddio hen arian ac arian newydd a gynhyrchwyd â pheiriant. </a:t>
            </a:r>
          </a:p>
        </p:txBody>
      </p:sp>
    </p:spTree>
    <p:extLst>
      <p:ext uri="{BB962C8B-B14F-4D97-AF65-F5344CB8AC3E}">
        <p14:creationId xmlns:p14="http://schemas.microsoft.com/office/powerpoint/2010/main" val="26022984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244"/>
          <a:stretch/>
        </p:blipFill>
        <p:spPr>
          <a:xfrm>
            <a:off x="251520" y="220422"/>
            <a:ext cx="4320479" cy="5800865"/>
          </a:xfrm>
          <a:prstGeom prst="rect">
            <a:avLst/>
          </a:prstGeom>
        </p:spPr>
      </p:pic>
      <p:pic>
        <p:nvPicPr>
          <p:cNvPr id="5" name="Picture 4" descr="Master_Royal_Mint_Black_Logo_BLACK_(Georgia Bold Italic).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4</a:t>
            </a:r>
            <a:endParaRPr lang="cy-GB" sz="1200" dirty="0"/>
          </a:p>
        </p:txBody>
      </p:sp>
      <p:sp>
        <p:nvSpPr>
          <p:cNvPr id="9" name="TextBox 8"/>
          <p:cNvSpPr txBox="1"/>
          <p:nvPr/>
        </p:nvSpPr>
        <p:spPr>
          <a:xfrm>
            <a:off x="5148064" y="548680"/>
            <a:ext cx="3600400" cy="5062924"/>
          </a:xfrm>
          <a:prstGeom prst="rect">
            <a:avLst/>
          </a:prstGeom>
          <a:noFill/>
        </p:spPr>
        <p:txBody>
          <a:bodyPr wrap="square" rtlCol="0">
            <a:spAutoFit/>
          </a:bodyPr>
          <a:lstStyle/>
          <a:p>
            <a:r>
              <a:rPr lang="cy-GB" sz="3800" dirty="0" smtClean="0">
                <a:solidFill>
                  <a:srgbClr val="203746"/>
                </a:solidFill>
              </a:rPr>
              <a:t>Syr Isaac Newton</a:t>
            </a:r>
          </a:p>
          <a:p>
            <a:endParaRPr lang="cy-GB" sz="500" dirty="0" smtClean="0">
              <a:solidFill>
                <a:srgbClr val="B6AA9D"/>
              </a:solidFill>
            </a:endParaRPr>
          </a:p>
          <a:p>
            <a:r>
              <a:rPr lang="cy-GB" sz="2000" dirty="0" smtClean="0">
                <a:solidFill>
                  <a:srgbClr val="B6AA9D"/>
                </a:solidFill>
              </a:rPr>
              <a:t>Roedd Syr Isaac Newton yn Warden y Mint o 1696–99.</a:t>
            </a:r>
            <a:endParaRPr lang="cy-GB" sz="2000" dirty="0">
              <a:solidFill>
                <a:srgbClr val="B6AA9D"/>
              </a:solidFill>
            </a:endParaRPr>
          </a:p>
          <a:p>
            <a:endParaRPr lang="cy-GB" sz="2000" dirty="0"/>
          </a:p>
          <a:p>
            <a:r>
              <a:rPr lang="cy-GB" sz="2000" dirty="0"/>
              <a:t>Ei waith oedd sicrhau bod arian y Royal Mint o’r safon uchaf.</a:t>
            </a:r>
          </a:p>
          <a:p>
            <a:endParaRPr lang="cy-GB" sz="2000" dirty="0"/>
          </a:p>
          <a:p>
            <a:r>
              <a:rPr lang="cy-GB" sz="2000" dirty="0"/>
              <a:t>Roedd hefyd yn amcanu at ddal cymaint o ‘droseddwyr arian’ â phosibl. </a:t>
            </a:r>
          </a:p>
          <a:p>
            <a:endParaRPr lang="cy-GB" sz="2000" dirty="0"/>
          </a:p>
          <a:p>
            <a:r>
              <a:rPr lang="cy-GB" sz="2000" dirty="0"/>
              <a:t>Bu iddo ef ac arbenigwyr eraill y Royal Mint roi tystiolaeth yn y llys pan ddaliwyd drwgfathwr a'i treialwyd. </a:t>
            </a:r>
          </a:p>
        </p:txBody>
      </p:sp>
    </p:spTree>
    <p:extLst>
      <p:ext uri="{BB962C8B-B14F-4D97-AF65-F5344CB8AC3E}">
        <p14:creationId xmlns:p14="http://schemas.microsoft.com/office/powerpoint/2010/main" val="4254891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46" t="3214" r="13729" b="12301"/>
          <a:stretch/>
        </p:blipFill>
        <p:spPr>
          <a:xfrm>
            <a:off x="262382" y="220422"/>
            <a:ext cx="8627108" cy="5793940"/>
          </a:xfrm>
          <a:prstGeom prst="rect">
            <a:avLst/>
          </a:prstGeom>
        </p:spPr>
      </p:pic>
      <p:pic>
        <p:nvPicPr>
          <p:cNvPr id="5" name="Picture 4" descr="Master_Royal_Mint_Black_Logo_BLACK_(Georgia Bold Italic).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5</a:t>
            </a:r>
            <a:endParaRPr lang="cy-GB" sz="1200" dirty="0"/>
          </a:p>
        </p:txBody>
      </p:sp>
      <p:sp>
        <p:nvSpPr>
          <p:cNvPr id="9" name="Rectangle 8"/>
          <p:cNvSpPr/>
          <p:nvPr/>
        </p:nvSpPr>
        <p:spPr>
          <a:xfrm>
            <a:off x="539552" y="620688"/>
            <a:ext cx="3888432" cy="5040560"/>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11560" y="692696"/>
            <a:ext cx="3744416" cy="4832093"/>
          </a:xfrm>
          <a:prstGeom prst="rect">
            <a:avLst/>
          </a:prstGeom>
          <a:noFill/>
        </p:spPr>
        <p:txBody>
          <a:bodyPr wrap="square" rtlCol="0">
            <a:spAutoFit/>
          </a:bodyPr>
          <a:lstStyle/>
          <a:p>
            <a:r>
              <a:rPr lang="cy-GB" sz="3400" dirty="0" smtClean="0">
                <a:solidFill>
                  <a:srgbClr val="B6AA9D"/>
                </a:solidFill>
              </a:rPr>
              <a:t>Troseddau Arian</a:t>
            </a:r>
          </a:p>
          <a:p>
            <a:endParaRPr lang="cy-GB" sz="2000" dirty="0">
              <a:solidFill>
                <a:schemeClr val="bg1"/>
              </a:solidFill>
            </a:endParaRPr>
          </a:p>
          <a:p>
            <a:r>
              <a:rPr lang="cy-GB" sz="2600" dirty="0" smtClean="0">
                <a:solidFill>
                  <a:srgbClr val="B6AA9D"/>
                </a:solidFill>
              </a:rPr>
              <a:t>Clipio</a:t>
            </a:r>
            <a:endParaRPr lang="cy-GB" sz="2600" dirty="0">
              <a:solidFill>
                <a:schemeClr val="bg1"/>
              </a:solidFill>
            </a:endParaRPr>
          </a:p>
          <a:p>
            <a:pPr marL="285750" indent="-285750">
              <a:buFont typeface="Arial" pitchFamily="34" charset="0"/>
              <a:buChar char="•"/>
            </a:pPr>
            <a:r>
              <a:rPr lang="cy-GB" dirty="0">
                <a:solidFill>
                  <a:schemeClr val="bg1"/>
                </a:solidFill>
              </a:rPr>
              <a:t>Torri darnau o fetel oddi ar ymylon darnau o arian.</a:t>
            </a:r>
          </a:p>
          <a:p>
            <a:pPr marL="285750" indent="-285750">
              <a:buFont typeface="Arial" pitchFamily="34" charset="0"/>
              <a:buChar char="•"/>
            </a:pPr>
            <a:r>
              <a:rPr lang="cy-GB" dirty="0">
                <a:solidFill>
                  <a:schemeClr val="bg1"/>
                </a:solidFill>
              </a:rPr>
              <a:t>Ysgwyd darnau o arian mewn bag er mwyn creu llwch metel.</a:t>
            </a:r>
          </a:p>
          <a:p>
            <a:endParaRPr lang="cy-GB" sz="2000" dirty="0">
              <a:solidFill>
                <a:schemeClr val="bg1"/>
              </a:solidFill>
            </a:endParaRPr>
          </a:p>
          <a:p>
            <a:r>
              <a:rPr lang="cy-GB" sz="2600" dirty="0" smtClean="0">
                <a:solidFill>
                  <a:srgbClr val="B6AA9D"/>
                </a:solidFill>
              </a:rPr>
              <a:t>Drwgfathu</a:t>
            </a:r>
            <a:endParaRPr lang="cy-GB" sz="2600" dirty="0">
              <a:solidFill>
                <a:schemeClr val="bg1"/>
              </a:solidFill>
            </a:endParaRPr>
          </a:p>
          <a:p>
            <a:pPr marL="285750" indent="-285750">
              <a:buFont typeface="Arial" pitchFamily="34" charset="0"/>
              <a:buChar char="•"/>
            </a:pPr>
            <a:r>
              <a:rPr lang="cy-GB" dirty="0">
                <a:solidFill>
                  <a:schemeClr val="bg1"/>
                </a:solidFill>
              </a:rPr>
              <a:t>Cynhyrchu darnau arian ffug a’u defnyddio fel darnau o arian go iawn.</a:t>
            </a:r>
          </a:p>
          <a:p>
            <a:pPr marL="285750" indent="-285750">
              <a:buFont typeface="Arial" pitchFamily="34" charset="0"/>
              <a:buChar char="•"/>
            </a:pPr>
            <a:r>
              <a:rPr lang="cy-GB" dirty="0">
                <a:solidFill>
                  <a:schemeClr val="bg1"/>
                </a:solidFill>
              </a:rPr>
              <a:t>Defnyddio darnau arian gwerth isel a’u lliwio er mwyn gwneud iddynt edrych yn fwy </a:t>
            </a:r>
            <a:r>
              <a:rPr lang="cy-GB" sz="2000" dirty="0">
                <a:solidFill>
                  <a:schemeClr val="bg1"/>
                </a:solidFill>
              </a:rPr>
              <a:t>gwerthfawr.</a:t>
            </a:r>
          </a:p>
        </p:txBody>
      </p:sp>
    </p:spTree>
    <p:extLst>
      <p:ext uri="{BB962C8B-B14F-4D97-AF65-F5344CB8AC3E}">
        <p14:creationId xmlns:p14="http://schemas.microsoft.com/office/powerpoint/2010/main" val="35456152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 t="720" r="2980" b="882"/>
          <a:stretch/>
        </p:blipFill>
        <p:spPr>
          <a:xfrm>
            <a:off x="251886" y="230918"/>
            <a:ext cx="8627109" cy="5772948"/>
          </a:xfrm>
          <a:prstGeom prst="rect">
            <a:avLst/>
          </a:prstGeom>
        </p:spPr>
      </p:pic>
      <p:sp>
        <p:nvSpPr>
          <p:cNvPr id="15" name="Rectangle 14"/>
          <p:cNvSpPr/>
          <p:nvPr/>
        </p:nvSpPr>
        <p:spPr>
          <a:xfrm>
            <a:off x="5940152" y="2708920"/>
            <a:ext cx="720080" cy="28803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5004048" y="3068960"/>
            <a:ext cx="864096" cy="1152128"/>
          </a:xfrm>
          <a:prstGeom prst="straightConnector1">
            <a:avLst/>
          </a:prstGeom>
          <a:ln w="38100">
            <a:solidFill>
              <a:srgbClr val="5D285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40152" y="2636912"/>
            <a:ext cx="720080" cy="369332"/>
          </a:xfrm>
          <a:prstGeom prst="rect">
            <a:avLst/>
          </a:prstGeom>
          <a:noFill/>
        </p:spPr>
        <p:txBody>
          <a:bodyPr wrap="square" rtlCol="0">
            <a:spAutoFit/>
          </a:bodyPr>
          <a:lstStyle/>
          <a:p>
            <a:r>
              <a:rPr lang="cy-GB" dirty="0" smtClean="0">
                <a:solidFill>
                  <a:srgbClr val="FFFEE9"/>
                </a:solidFill>
              </a:rPr>
              <a:t>Y Llys</a:t>
            </a:r>
            <a:endParaRPr lang="cy-GB" dirty="0">
              <a:solidFill>
                <a:srgbClr val="FFFEE9"/>
              </a:solidFill>
            </a:endParaRPr>
          </a:p>
        </p:txBody>
      </p:sp>
      <p:pic>
        <p:nvPicPr>
          <p:cNvPr id="7" name="Picture 6"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8" name="Straight Connector 7"/>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6</a:t>
            </a:r>
            <a:endParaRPr lang="cy-GB" sz="1200" dirty="0"/>
          </a:p>
        </p:txBody>
      </p:sp>
      <p:sp>
        <p:nvSpPr>
          <p:cNvPr id="13" name="Rectangle 12"/>
          <p:cNvSpPr/>
          <p:nvPr/>
        </p:nvSpPr>
        <p:spPr>
          <a:xfrm>
            <a:off x="611560" y="620688"/>
            <a:ext cx="3240360" cy="2736304"/>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83568" y="692696"/>
            <a:ext cx="3312368" cy="2554545"/>
          </a:xfrm>
          <a:prstGeom prst="rect">
            <a:avLst/>
          </a:prstGeom>
          <a:noFill/>
        </p:spPr>
        <p:txBody>
          <a:bodyPr wrap="square" rtlCol="0">
            <a:spAutoFit/>
          </a:bodyPr>
          <a:lstStyle/>
          <a:p>
            <a:r>
              <a:rPr lang="cy-GB" sz="2000" dirty="0" smtClean="0">
                <a:solidFill>
                  <a:srgbClr val="B6AA9D"/>
                </a:solidFill>
              </a:rPr>
              <a:t>Roedd troseddau arian yn Deyrnfradwriaeth</a:t>
            </a:r>
          </a:p>
          <a:p>
            <a:r>
              <a:rPr lang="cy-GB" sz="2000" dirty="0">
                <a:solidFill>
                  <a:schemeClr val="bg1"/>
                </a:solidFill>
              </a:rPr>
              <a:t>Petaech yn cael eich amau o gyflwani trosedd buasech wedi cael eich harestio a’ch dwyn gerbron llys. Yn Llundain buasech wedi cael eich dwyn i’r Old Bailey. </a:t>
            </a:r>
          </a:p>
        </p:txBody>
      </p:sp>
    </p:spTree>
    <p:extLst>
      <p:ext uri="{BB962C8B-B14F-4D97-AF65-F5344CB8AC3E}">
        <p14:creationId xmlns:p14="http://schemas.microsoft.com/office/powerpoint/2010/main" val="37415421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261" t="-83" r="17145" b="-89"/>
          <a:stretch/>
        </p:blipFill>
        <p:spPr>
          <a:xfrm>
            <a:off x="4565440" y="209925"/>
            <a:ext cx="4313554" cy="5793941"/>
          </a:xfrm>
          <a:prstGeom prst="rect">
            <a:avLst/>
          </a:prstGeom>
        </p:spPr>
      </p:pic>
      <p:pic>
        <p:nvPicPr>
          <p:cNvPr id="6" name="Picture 5"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7" name="Straight Connector 6"/>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7</a:t>
            </a:r>
            <a:endParaRPr lang="cy-GB" sz="1200" dirty="0"/>
          </a:p>
        </p:txBody>
      </p:sp>
      <p:sp>
        <p:nvSpPr>
          <p:cNvPr id="9" name="TextBox 8"/>
          <p:cNvSpPr txBox="1"/>
          <p:nvPr/>
        </p:nvSpPr>
        <p:spPr>
          <a:xfrm>
            <a:off x="323528" y="548680"/>
            <a:ext cx="3600400" cy="5478423"/>
          </a:xfrm>
          <a:prstGeom prst="rect">
            <a:avLst/>
          </a:prstGeom>
          <a:noFill/>
        </p:spPr>
        <p:txBody>
          <a:bodyPr wrap="square" rtlCol="0">
            <a:spAutoFit/>
          </a:bodyPr>
          <a:lstStyle/>
          <a:p>
            <a:r>
              <a:rPr lang="cy-GB" sz="3800" dirty="0" smtClean="0">
                <a:solidFill>
                  <a:srgbClr val="203746"/>
                </a:solidFill>
              </a:rPr>
              <a:t>Yn y Llys</a:t>
            </a:r>
          </a:p>
          <a:p>
            <a:endParaRPr lang="cy-GB" sz="1400" dirty="0" smtClean="0">
              <a:solidFill>
                <a:srgbClr val="B6AA9D"/>
              </a:solidFill>
            </a:endParaRPr>
          </a:p>
          <a:p>
            <a:r>
              <a:rPr lang="cy-GB" sz="2600" dirty="0" smtClean="0">
                <a:solidFill>
                  <a:srgbClr val="B6AA9D"/>
                </a:solidFill>
              </a:rPr>
              <a:t>Yr Erlyniad </a:t>
            </a:r>
            <a:endParaRPr lang="cy-GB" sz="2000" dirty="0"/>
          </a:p>
          <a:p>
            <a:pPr marL="285750" indent="-285750">
              <a:buFont typeface="StoneInformal LT" pitchFamily="2" charset="0"/>
              <a:buChar char="-"/>
            </a:pPr>
            <a:r>
              <a:rPr lang="cy-GB" dirty="0">
                <a:solidFill>
                  <a:srgbClr val="203746"/>
                </a:solidFill>
              </a:rPr>
              <a:t>Eu gwaith oedd ceisio profi bod y cyhuddiedig yn EUOG.</a:t>
            </a:r>
          </a:p>
          <a:p>
            <a:endParaRPr lang="cy-GB" sz="1400" dirty="0">
              <a:solidFill>
                <a:srgbClr val="203746"/>
              </a:solidFill>
            </a:endParaRPr>
          </a:p>
          <a:p>
            <a:r>
              <a:rPr lang="cy-GB" sz="2600" dirty="0" smtClean="0">
                <a:solidFill>
                  <a:srgbClr val="B6AA9D"/>
                </a:solidFill>
              </a:rPr>
              <a:t>Yr Amddiffyniad</a:t>
            </a:r>
            <a:endParaRPr lang="cy-GB" sz="2600" dirty="0">
              <a:solidFill>
                <a:srgbClr val="203746"/>
              </a:solidFill>
            </a:endParaRPr>
          </a:p>
          <a:p>
            <a:pPr marL="285750" indent="-285750">
              <a:buFont typeface="StoneInformal LT" pitchFamily="2" charset="0"/>
              <a:buChar char="-"/>
            </a:pPr>
            <a:r>
              <a:rPr lang="cy-GB" dirty="0">
                <a:solidFill>
                  <a:srgbClr val="203746"/>
                </a:solidFill>
              </a:rPr>
              <a:t>Y nod oedd oedd ceisio profi bod y cyhuddiedig yn DDIEUOG.</a:t>
            </a:r>
          </a:p>
          <a:p>
            <a:endParaRPr lang="cy-GB" sz="1400" dirty="0">
              <a:solidFill>
                <a:srgbClr val="203746"/>
              </a:solidFill>
            </a:endParaRPr>
          </a:p>
          <a:p>
            <a:r>
              <a:rPr lang="cy-GB" sz="2600" dirty="0">
                <a:solidFill>
                  <a:srgbClr val="B6AA9D"/>
                </a:solidFill>
              </a:rPr>
              <a:t>Y Rheithgor</a:t>
            </a:r>
          </a:p>
          <a:p>
            <a:pPr marL="285750" indent="-285750">
              <a:buFont typeface="StoneInformal LT" pitchFamily="2" charset="0"/>
              <a:buChar char="-"/>
            </a:pPr>
            <a:r>
              <a:rPr lang="cy-GB" dirty="0">
                <a:solidFill>
                  <a:srgbClr val="203746"/>
                </a:solidFill>
              </a:rPr>
              <a:t>Byddai’r aelodau yn gwrando ar yr achos</a:t>
            </a:r>
          </a:p>
          <a:p>
            <a:endParaRPr lang="cy-GB" sz="1400" dirty="0">
              <a:solidFill>
                <a:srgbClr val="203746"/>
              </a:solidFill>
            </a:endParaRPr>
          </a:p>
          <a:p>
            <a:r>
              <a:rPr lang="cy-GB" sz="2600" dirty="0">
                <a:solidFill>
                  <a:srgbClr val="B6AA9D"/>
                </a:solidFill>
              </a:rPr>
              <a:t>Y Barnwr</a:t>
            </a:r>
          </a:p>
          <a:p>
            <a:pPr marL="285750" indent="-285750">
              <a:buFont typeface="StoneInformal LT" pitchFamily="2" charset="0"/>
              <a:buChar char="-"/>
            </a:pPr>
            <a:r>
              <a:rPr lang="cy-GB" dirty="0">
                <a:solidFill>
                  <a:srgbClr val="203746"/>
                </a:solidFill>
              </a:rPr>
              <a:t>Hwn fyddai’n gwneud y penderfyniad.</a:t>
            </a:r>
          </a:p>
        </p:txBody>
      </p:sp>
    </p:spTree>
    <p:extLst>
      <p:ext uri="{BB962C8B-B14F-4D97-AF65-F5344CB8AC3E}">
        <p14:creationId xmlns:p14="http://schemas.microsoft.com/office/powerpoint/2010/main" val="8145077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1" t="346" r="2980" b="-1784"/>
          <a:stretch/>
        </p:blipFill>
        <p:spPr>
          <a:xfrm>
            <a:off x="262382" y="209926"/>
            <a:ext cx="8616613" cy="5793940"/>
          </a:xfrm>
          <a:prstGeom prst="rect">
            <a:avLst/>
          </a:prstGeom>
        </p:spPr>
      </p:pic>
      <p:pic>
        <p:nvPicPr>
          <p:cNvPr id="6" name="Picture 5" descr="Master_Royal_Mint_Black_Logo_BLACK_(Georgia Bold Italic).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7" name="Straight Connector 6"/>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701826" y="6381328"/>
            <a:ext cx="262662" cy="276999"/>
          </a:xfrm>
          <a:prstGeom prst="rect">
            <a:avLst/>
          </a:prstGeom>
        </p:spPr>
        <p:txBody>
          <a:bodyPr wrap="none">
            <a:spAutoFit/>
          </a:bodyPr>
          <a:lstStyle/>
          <a:p>
            <a:pPr algn="r"/>
            <a:r>
              <a:rPr lang="cy-GB" sz="1200" dirty="0" smtClean="0">
                <a:solidFill>
                  <a:srgbClr val="203746"/>
                </a:solidFill>
              </a:rPr>
              <a:t>8</a:t>
            </a:r>
            <a:endParaRPr lang="cy-GB" sz="1200" dirty="0"/>
          </a:p>
        </p:txBody>
      </p:sp>
      <p:sp>
        <p:nvSpPr>
          <p:cNvPr id="10" name="Rectangle 9"/>
          <p:cNvSpPr/>
          <p:nvPr/>
        </p:nvSpPr>
        <p:spPr>
          <a:xfrm>
            <a:off x="5580112" y="1772816"/>
            <a:ext cx="3096344" cy="259228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580112" y="1772816"/>
            <a:ext cx="3024336" cy="2554545"/>
          </a:xfrm>
          <a:prstGeom prst="rect">
            <a:avLst/>
          </a:prstGeom>
          <a:noFill/>
        </p:spPr>
        <p:txBody>
          <a:bodyPr wrap="square" rtlCol="0">
            <a:spAutoFit/>
          </a:bodyPr>
          <a:lstStyle/>
          <a:p>
            <a:r>
              <a:rPr lang="cy-GB" sz="2000" dirty="0" smtClean="0">
                <a:solidFill>
                  <a:srgbClr val="B6AA9D"/>
                </a:solidFill>
              </a:rPr>
              <a:t>Petaech yn cael eich canfod yn euog byddech yn cael eich dedfrydu i farwolaeth mwy na thebyg.</a:t>
            </a:r>
          </a:p>
          <a:p>
            <a:endParaRPr lang="cy-GB" sz="2000" dirty="0" smtClean="0">
              <a:solidFill>
                <a:schemeClr val="bg1"/>
              </a:solidFill>
            </a:endParaRPr>
          </a:p>
          <a:p>
            <a:r>
              <a:rPr lang="cy-GB" sz="2000" dirty="0" smtClean="0">
                <a:solidFill>
                  <a:schemeClr val="bg1"/>
                </a:solidFill>
              </a:rPr>
              <a:t>Roedd dynion yncael eu crogi a merched yn cael eu llosgi wrth y stanc.</a:t>
            </a:r>
          </a:p>
        </p:txBody>
      </p:sp>
      <p:sp>
        <p:nvSpPr>
          <p:cNvPr id="14" name="TextBox 13"/>
          <p:cNvSpPr txBox="1"/>
          <p:nvPr/>
        </p:nvSpPr>
        <p:spPr>
          <a:xfrm>
            <a:off x="5724128" y="5785519"/>
            <a:ext cx="3312368" cy="369332"/>
          </a:xfrm>
          <a:prstGeom prst="rect">
            <a:avLst/>
          </a:prstGeom>
          <a:noFill/>
        </p:spPr>
        <p:txBody>
          <a:bodyPr wrap="square" rtlCol="0">
            <a:spAutoFit/>
          </a:bodyPr>
          <a:lstStyle/>
          <a:p>
            <a:r>
              <a:rPr lang="cy-GB" sz="1400" dirty="0" smtClean="0">
                <a:solidFill>
                  <a:srgbClr val="5D285F"/>
                </a:solidFill>
              </a:rPr>
              <a:t>Tyburn</a:t>
            </a:r>
            <a:r>
              <a:rPr lang="cy-GB" dirty="0" smtClean="0"/>
              <a:t> </a:t>
            </a:r>
            <a:r>
              <a:rPr lang="cy-GB" sz="1400" dirty="0">
                <a:solidFill>
                  <a:srgbClr val="5D285F"/>
                </a:solidFill>
              </a:rPr>
              <a:t>( Marble Arch heddiw yn Llundain)</a:t>
            </a:r>
          </a:p>
        </p:txBody>
      </p:sp>
    </p:spTree>
    <p:extLst>
      <p:ext uri="{BB962C8B-B14F-4D97-AF65-F5344CB8AC3E}">
        <p14:creationId xmlns:p14="http://schemas.microsoft.com/office/powerpoint/2010/main" val="6891186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1330</TotalTime>
  <Words>1475</Words>
  <Application>Microsoft Macintosh PowerPoint</Application>
  <PresentationFormat>On-screen Show (4:3)</PresentationFormat>
  <Paragraphs>224</Paragraphs>
  <Slides>21</Slides>
  <Notes>12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Royal Mint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Lucy-Ann Pickering</dc:creator>
  <cp:lastModifiedBy>MATT</cp:lastModifiedBy>
  <cp:revision>185</cp:revision>
  <cp:lastPrinted>2016-04-18T10:36:52Z</cp:lastPrinted>
  <dcterms:created xsi:type="dcterms:W3CDTF">2016-04-11T10:43:38Z</dcterms:created>
  <dcterms:modified xsi:type="dcterms:W3CDTF">2016-09-15T08:41:19Z</dcterms:modified>
</cp:coreProperties>
</file>