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9" r:id="rId2"/>
    <p:sldId id="269" r:id="rId3"/>
    <p:sldId id="270" r:id="rId4"/>
    <p:sldId id="264" r:id="rId5"/>
    <p:sldId id="275" r:id="rId6"/>
    <p:sldId id="271" r:id="rId7"/>
    <p:sldId id="256" r:id="rId8"/>
    <p:sldId id="262" r:id="rId9"/>
    <p:sldId id="263" r:id="rId10"/>
    <p:sldId id="280" r:id="rId11"/>
    <p:sldId id="277" r:id="rId12"/>
    <p:sldId id="291" r:id="rId13"/>
    <p:sldId id="278" r:id="rId14"/>
    <p:sldId id="279" r:id="rId15"/>
    <p:sldId id="282" r:id="rId16"/>
    <p:sldId id="292" r:id="rId17"/>
    <p:sldId id="283" r:id="rId18"/>
    <p:sldId id="284" r:id="rId19"/>
    <p:sldId id="276" r:id="rId20"/>
    <p:sldId id="285" r:id="rId21"/>
    <p:sldId id="288" r:id="rId2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7DB"/>
    <a:srgbClr val="FFFEE9"/>
    <a:srgbClr val="203746"/>
    <a:srgbClr val="B6AA9D"/>
    <a:srgbClr val="2F0A31"/>
    <a:srgbClr val="5D285F"/>
    <a:srgbClr val="0085AD"/>
    <a:srgbClr val="EE2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5" autoAdjust="0"/>
    <p:restoredTop sz="94660"/>
  </p:normalViewPr>
  <p:slideViewPr>
    <p:cSldViewPr>
      <p:cViewPr>
        <p:scale>
          <a:sx n="161" d="100"/>
          <a:sy n="161" d="100"/>
        </p:scale>
        <p:origin x="-448" y="-1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766203B-2128-4FBD-AF6C-84B0062D7E38}" type="datetimeFigureOut">
              <a:rPr lang="en-GB" smtClean="0"/>
              <a:t>06/09/16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CBB5201-EEAB-4D4C-A646-4101A3CE591E}" type="slidenum">
              <a:rPr lang="en-GB" smtClean="0"/>
              <a:t>‹#›</a:t>
            </a:fld>
            <a:endParaRPr lang="en-GB"/>
          </a:p>
        </p:txBody>
      </p:sp>
    </p:spTree>
    <p:extLst>
      <p:ext uri="{BB962C8B-B14F-4D97-AF65-F5344CB8AC3E}">
        <p14:creationId xmlns:p14="http://schemas.microsoft.com/office/powerpoint/2010/main" val="2238556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04AD87-B569-4484-B2B8-7C96630FE424}" type="datetimeFigureOut">
              <a:rPr lang="en-GB" smtClean="0"/>
              <a:t>06/09/16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F521477-ED90-4244-963D-EC0F08CDC81B}" type="slidenum">
              <a:rPr lang="en-GB" smtClean="0"/>
              <a:t>‹#›</a:t>
            </a:fld>
            <a:endParaRPr lang="en-GB"/>
          </a:p>
        </p:txBody>
      </p:sp>
    </p:spTree>
    <p:extLst>
      <p:ext uri="{BB962C8B-B14F-4D97-AF65-F5344CB8AC3E}">
        <p14:creationId xmlns:p14="http://schemas.microsoft.com/office/powerpoint/2010/main" val="245820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Minting coins with hand-held tools.</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2</a:t>
            </a:fld>
            <a:endParaRPr lang="en-GB"/>
          </a:p>
        </p:txBody>
      </p:sp>
    </p:spTree>
    <p:extLst>
      <p:ext uri="{BB962C8B-B14F-4D97-AF65-F5344CB8AC3E}">
        <p14:creationId xmlns:p14="http://schemas.microsoft.com/office/powerpoint/2010/main" val="97822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Cartoon by Graeme </a:t>
            </a:r>
            <a:r>
              <a:rPr lang="en-GB" dirty="0" err="1" smtClean="0"/>
              <a:t>Frisque</a:t>
            </a:r>
            <a:r>
              <a:rPr lang="en-GB" dirty="0" smtClean="0"/>
              <a:t> 2009</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17</a:t>
            </a:fld>
            <a:endParaRPr lang="en-GB"/>
          </a:p>
        </p:txBody>
      </p:sp>
    </p:spTree>
    <p:extLst>
      <p:ext uri="{BB962C8B-B14F-4D97-AF65-F5344CB8AC3E}">
        <p14:creationId xmlns:p14="http://schemas.microsoft.com/office/powerpoint/2010/main" val="314579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Jury’ by John Morgan (1861)</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18</a:t>
            </a:fld>
            <a:endParaRPr lang="en-GB"/>
          </a:p>
        </p:txBody>
      </p:sp>
    </p:spTree>
    <p:extLst>
      <p:ext uri="{BB962C8B-B14F-4D97-AF65-F5344CB8AC3E}">
        <p14:creationId xmlns:p14="http://schemas.microsoft.com/office/powerpoint/2010/main" val="267771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Sir John </a:t>
            </a:r>
            <a:r>
              <a:rPr lang="en-GB" dirty="0" err="1" smtClean="0"/>
              <a:t>Nicholl</a:t>
            </a:r>
            <a:r>
              <a:rPr lang="en-GB" dirty="0" smtClean="0"/>
              <a:t> (1759-1838)</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19</a:t>
            </a:fld>
            <a:endParaRPr lang="en-GB"/>
          </a:p>
        </p:txBody>
      </p:sp>
    </p:spTree>
    <p:extLst>
      <p:ext uri="{BB962C8B-B14F-4D97-AF65-F5344CB8AC3E}">
        <p14:creationId xmlns:p14="http://schemas.microsoft.com/office/powerpoint/2010/main" val="324233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Pile and </a:t>
            </a:r>
            <a:r>
              <a:rPr lang="en-GB" dirty="0" err="1" smtClean="0"/>
              <a:t>trussell</a:t>
            </a:r>
            <a:r>
              <a:rPr lang="en-GB" dirty="0" smtClean="0"/>
              <a:t>.</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3</a:t>
            </a:fld>
            <a:endParaRPr lang="en-GB"/>
          </a:p>
        </p:txBody>
      </p:sp>
    </p:spTree>
    <p:extLst>
      <p:ext uri="{BB962C8B-B14F-4D97-AF65-F5344CB8AC3E}">
        <p14:creationId xmlns:p14="http://schemas.microsoft.com/office/powerpoint/2010/main" val="425237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Hand-struck</a:t>
            </a:r>
            <a:r>
              <a:rPr lang="en-GB" baseline="0" dirty="0" smtClean="0"/>
              <a:t> coin</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4</a:t>
            </a:fld>
            <a:endParaRPr lang="en-GB"/>
          </a:p>
        </p:txBody>
      </p:sp>
    </p:spTree>
    <p:extLst>
      <p:ext uri="{BB962C8B-B14F-4D97-AF65-F5344CB8AC3E}">
        <p14:creationId xmlns:p14="http://schemas.microsoft.com/office/powerpoint/2010/main" val="390386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Old Bailey 1673</a:t>
            </a:r>
          </a:p>
          <a:p>
            <a:r>
              <a:rPr lang="en-GB" dirty="0" smtClean="0"/>
              <a:t>Open air court in a medieval building</a:t>
            </a:r>
          </a:p>
          <a:p>
            <a:endParaRPr lang="en-GB" dirty="0" smtClean="0"/>
          </a:p>
          <a:p>
            <a:r>
              <a:rPr lang="en-GB" smtClean="0"/>
              <a:t>Source www.oldbaileyonline.org http://www.oldbaileyonline.org/static/The-old-bailey.jsp</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7</a:t>
            </a:fld>
            <a:endParaRPr lang="en-GB"/>
          </a:p>
        </p:txBody>
      </p:sp>
    </p:spTree>
    <p:extLst>
      <p:ext uri="{BB962C8B-B14F-4D97-AF65-F5344CB8AC3E}">
        <p14:creationId xmlns:p14="http://schemas.microsoft.com/office/powerpoint/2010/main" val="1503875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Engraving of the trial of a highwayman. At</a:t>
            </a:r>
            <a:r>
              <a:rPr lang="en-GB" baseline="0" dirty="0" smtClean="0"/>
              <a:t> first the Jury sat on both sides of the accused. http://www.oldbaileyonline.org/static/Gender.jsp</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8</a:t>
            </a:fld>
            <a:endParaRPr lang="en-GB"/>
          </a:p>
        </p:txBody>
      </p:sp>
    </p:spTree>
    <p:extLst>
      <p:ext uri="{BB962C8B-B14F-4D97-AF65-F5344CB8AC3E}">
        <p14:creationId xmlns:p14="http://schemas.microsoft.com/office/powerpoint/2010/main" val="214509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Hanging</a:t>
            </a:r>
            <a:r>
              <a:rPr lang="en-GB" baseline="0" dirty="0" smtClean="0"/>
              <a:t> at </a:t>
            </a:r>
            <a:r>
              <a:rPr lang="en-GB" baseline="0" dirty="0" err="1" smtClean="0"/>
              <a:t>Tyburn</a:t>
            </a:r>
            <a:endParaRPr lang="en-GB" baseline="0" dirty="0" smtClean="0"/>
          </a:p>
          <a:p>
            <a:endParaRPr lang="en-GB" baseline="0" dirty="0" smtClean="0"/>
          </a:p>
          <a:p>
            <a:r>
              <a:rPr lang="en-GB" baseline="0" dirty="0" smtClean="0"/>
              <a:t>Source: </a:t>
            </a:r>
            <a:r>
              <a:rPr lang="en-GB" baseline="0" dirty="0" err="1" smtClean="0"/>
              <a:t>Getyimages</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9</a:t>
            </a:fld>
            <a:endParaRPr lang="en-GB"/>
          </a:p>
        </p:txBody>
      </p:sp>
    </p:spTree>
    <p:extLst>
      <p:ext uri="{BB962C8B-B14F-4D97-AF65-F5344CB8AC3E}">
        <p14:creationId xmlns:p14="http://schemas.microsoft.com/office/powerpoint/2010/main" val="3723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GB" sz="1100" baseline="0" dirty="0" smtClean="0">
                <a:latin typeface="StoneInformal LT" pitchFamily="2" charset="0"/>
              </a:rPr>
              <a:t>Items of evidence for clipping and counterfeiting</a:t>
            </a:r>
          </a:p>
          <a:p>
            <a:pPr marL="0" indent="0">
              <a:buFont typeface="Wingdings" pitchFamily="2" charset="2"/>
              <a:buNone/>
            </a:pPr>
            <a:endParaRPr lang="en-GB" sz="1100" baseline="0" dirty="0" smtClean="0">
              <a:latin typeface="StoneInformal LT" pitchFamily="2" charset="0"/>
            </a:endParaRPr>
          </a:p>
          <a:p>
            <a:pPr marL="0" indent="0">
              <a:buFont typeface="Wingdings" pitchFamily="2" charset="2"/>
              <a:buNone/>
            </a:pPr>
            <a:r>
              <a:rPr lang="en-GB" sz="1100" baseline="0" dirty="0" smtClean="0">
                <a:latin typeface="StoneInformal LT" pitchFamily="2" charset="0"/>
              </a:rPr>
              <a:t>Items:</a:t>
            </a:r>
          </a:p>
          <a:p>
            <a:pPr marL="0" indent="0">
              <a:buFont typeface="Wingdings" pitchFamily="2" charset="2"/>
              <a:buNone/>
            </a:pPr>
            <a:endParaRPr lang="en-GB" sz="1100" baseline="0" dirty="0" smtClean="0">
              <a:latin typeface="StoneInformal LT" pitchFamily="2" charset="0"/>
            </a:endParaRPr>
          </a:p>
          <a:p>
            <a:pPr marL="0" indent="0">
              <a:buFont typeface="Wingdings" pitchFamily="2" charset="2"/>
              <a:buNone/>
            </a:pPr>
            <a:r>
              <a:rPr lang="en-GB" sz="1100" baseline="0" dirty="0" smtClean="0">
                <a:latin typeface="StoneInformal LT" pitchFamily="2" charset="0"/>
              </a:rPr>
              <a:t>Sand mould</a:t>
            </a:r>
          </a:p>
          <a:p>
            <a:pPr marL="0" indent="0">
              <a:buFont typeface="Wingdings" pitchFamily="2" charset="2"/>
              <a:buNone/>
            </a:pPr>
            <a:r>
              <a:rPr lang="en-GB" sz="1100" baseline="0" dirty="0" smtClean="0">
                <a:latin typeface="StoneInformal LT" pitchFamily="2" charset="0"/>
              </a:rPr>
              <a:t>Crucible(s)</a:t>
            </a:r>
          </a:p>
          <a:p>
            <a:pPr marL="0" indent="0">
              <a:buFont typeface="Wingdings" pitchFamily="2" charset="2"/>
              <a:buNone/>
            </a:pPr>
            <a:r>
              <a:rPr lang="en-GB" sz="1100" baseline="0" dirty="0" smtClean="0">
                <a:latin typeface="StoneInformal LT" pitchFamily="2" charset="0"/>
              </a:rPr>
              <a:t>Tongs</a:t>
            </a:r>
          </a:p>
          <a:p>
            <a:pPr marL="0" indent="0">
              <a:buFont typeface="Wingdings" pitchFamily="2" charset="2"/>
              <a:buNone/>
            </a:pPr>
            <a:r>
              <a:rPr lang="en-GB" sz="1100" baseline="0" dirty="0" smtClean="0">
                <a:latin typeface="StoneInformal LT" pitchFamily="2" charset="0"/>
              </a:rPr>
              <a:t>Metal file</a:t>
            </a:r>
          </a:p>
          <a:p>
            <a:pPr marL="0" indent="0">
              <a:buFont typeface="Wingdings" pitchFamily="2" charset="2"/>
              <a:buNone/>
            </a:pPr>
            <a:r>
              <a:rPr lang="en-GB" sz="1100" baseline="0" dirty="0" smtClean="0">
                <a:latin typeface="StoneInformal LT" pitchFamily="2" charset="0"/>
              </a:rPr>
              <a:t>Forged or clipped coins</a:t>
            </a:r>
          </a:p>
          <a:p>
            <a:pPr marL="0" indent="0">
              <a:buFont typeface="Wingdings" pitchFamily="2" charset="2"/>
              <a:buNone/>
            </a:pPr>
            <a:r>
              <a:rPr lang="en-GB" sz="1100" baseline="0" dirty="0" smtClean="0">
                <a:latin typeface="StoneInformal LT" pitchFamily="2" charset="0"/>
              </a:rPr>
              <a:t>Silver</a:t>
            </a:r>
          </a:p>
        </p:txBody>
      </p:sp>
      <p:sp>
        <p:nvSpPr>
          <p:cNvPr id="4" name="Slide Number Placeholder 3"/>
          <p:cNvSpPr>
            <a:spLocks noGrp="1"/>
          </p:cNvSpPr>
          <p:nvPr>
            <p:ph type="sldNum" sz="quarter" idx="10"/>
          </p:nvPr>
        </p:nvSpPr>
        <p:spPr/>
        <p:txBody>
          <a:bodyPr/>
          <a:lstStyle/>
          <a:p>
            <a:fld id="{42146FE6-CCA2-4366-BC3C-B64B66A070AC}" type="slidenum">
              <a:rPr lang="en-GB" smtClean="0"/>
              <a:t>12</a:t>
            </a:fld>
            <a:endParaRPr lang="en-GB"/>
          </a:p>
        </p:txBody>
      </p:sp>
    </p:spTree>
    <p:extLst>
      <p:ext uri="{BB962C8B-B14F-4D97-AF65-F5344CB8AC3E}">
        <p14:creationId xmlns:p14="http://schemas.microsoft.com/office/powerpoint/2010/main" val="44284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‘Policeman,</a:t>
            </a:r>
            <a:r>
              <a:rPr lang="en-GB" baseline="0" dirty="0" smtClean="0"/>
              <a:t> Scarborough’ c 1830 by William Dempsey</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13</a:t>
            </a:fld>
            <a:endParaRPr lang="en-GB"/>
          </a:p>
        </p:txBody>
      </p:sp>
    </p:spTree>
    <p:extLst>
      <p:ext uri="{BB962C8B-B14F-4D97-AF65-F5344CB8AC3E}">
        <p14:creationId xmlns:p14="http://schemas.microsoft.com/office/powerpoint/2010/main" val="8473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Sir </a:t>
            </a:r>
            <a:r>
              <a:rPr lang="en-GB" dirty="0" err="1" smtClean="0"/>
              <a:t>Isaace</a:t>
            </a:r>
            <a:r>
              <a:rPr lang="en-GB" dirty="0" smtClean="0"/>
              <a:t> Newton</a:t>
            </a:r>
            <a:endParaRPr lang="en-GB" dirty="0"/>
          </a:p>
        </p:txBody>
      </p:sp>
      <p:sp>
        <p:nvSpPr>
          <p:cNvPr id="4" name="Slide Number Placeholder 3"/>
          <p:cNvSpPr>
            <a:spLocks noGrp="1"/>
          </p:cNvSpPr>
          <p:nvPr>
            <p:ph type="sldNum" sz="quarter" idx="10"/>
          </p:nvPr>
        </p:nvSpPr>
        <p:spPr/>
        <p:txBody>
          <a:bodyPr/>
          <a:lstStyle/>
          <a:p>
            <a:fld id="{5F521477-ED90-4244-963D-EC0F08CDC81B}" type="slidenum">
              <a:rPr lang="en-GB" smtClean="0"/>
              <a:t>15</a:t>
            </a:fld>
            <a:endParaRPr lang="en-GB"/>
          </a:p>
        </p:txBody>
      </p:sp>
    </p:spTree>
    <p:extLst>
      <p:ext uri="{BB962C8B-B14F-4D97-AF65-F5344CB8AC3E}">
        <p14:creationId xmlns:p14="http://schemas.microsoft.com/office/powerpoint/2010/main" val="265335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t>06/09/16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93185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t>06/09/16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22919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t>06/09/16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50385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82BB5-2DEF-4ED9-A965-CAA825C21A0E}" type="datetimeFigureOut">
              <a:rPr lang="en-GB" smtClean="0"/>
              <a:t>06/09/16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12036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82BB5-2DEF-4ED9-A965-CAA825C21A0E}" type="datetimeFigureOut">
              <a:rPr lang="en-GB" smtClean="0"/>
              <a:t>06/09/16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203011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E482BB5-2DEF-4ED9-A965-CAA825C21A0E}" type="datetimeFigureOut">
              <a:rPr lang="en-GB" smtClean="0"/>
              <a:t>06/09/16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301965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E482BB5-2DEF-4ED9-A965-CAA825C21A0E}" type="datetimeFigureOut">
              <a:rPr lang="en-GB" smtClean="0"/>
              <a:t>06/09/16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137152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E482BB5-2DEF-4ED9-A965-CAA825C21A0E}" type="datetimeFigureOut">
              <a:rPr lang="en-GB" smtClean="0"/>
              <a:t>06/09/16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32209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2BB5-2DEF-4ED9-A965-CAA825C21A0E}" type="datetimeFigureOut">
              <a:rPr lang="en-GB" smtClean="0"/>
              <a:t>06/09/16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155226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82BB5-2DEF-4ED9-A965-CAA825C21A0E}" type="datetimeFigureOut">
              <a:rPr lang="en-GB" smtClean="0"/>
              <a:t>06/09/16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326262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82BB5-2DEF-4ED9-A965-CAA825C21A0E}" type="datetimeFigureOut">
              <a:rPr lang="en-GB" smtClean="0"/>
              <a:t>06/09/16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2AD806-DF2E-4C7A-8F23-625C6DE4F407}" type="slidenum">
              <a:rPr lang="en-GB" smtClean="0"/>
              <a:t>‹#›</a:t>
            </a:fld>
            <a:endParaRPr lang="en-GB"/>
          </a:p>
        </p:txBody>
      </p:sp>
    </p:spTree>
    <p:extLst>
      <p:ext uri="{BB962C8B-B14F-4D97-AF65-F5344CB8AC3E}">
        <p14:creationId xmlns:p14="http://schemas.microsoft.com/office/powerpoint/2010/main" val="33721206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2BB5-2DEF-4ED9-A965-CAA825C21A0E}" type="datetimeFigureOut">
              <a:rPr lang="en-GB" smtClean="0"/>
              <a:t>06/09/16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AD806-DF2E-4C7A-8F23-625C6DE4F407}" type="slidenum">
              <a:rPr lang="en-GB" smtClean="0"/>
              <a:t>‹#›</a:t>
            </a:fld>
            <a:endParaRPr lang="en-GB"/>
          </a:p>
        </p:txBody>
      </p:sp>
    </p:spTree>
    <p:extLst>
      <p:ext uri="{BB962C8B-B14F-4D97-AF65-F5344CB8AC3E}">
        <p14:creationId xmlns:p14="http://schemas.microsoft.com/office/powerpoint/2010/main" val="4140602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file://localhost/Users/design/Desktop/Powerpoint%20WIP/Presentation%20images/Fakes%20and%20Forgeries/spot%20a%20counterfeiter%20copy.png" TargetMode="External"/><Relationship Id="rId8"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gif"/><Relationship Id="rId3" Type="http://schemas.openxmlformats.org/officeDocument/2006/relationships/image" Target="../media/image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F0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95536" y="4365104"/>
            <a:ext cx="7056784" cy="369332"/>
          </a:xfrm>
          <a:prstGeom prst="rect">
            <a:avLst/>
          </a:prstGeom>
          <a:noFill/>
        </p:spPr>
        <p:txBody>
          <a:bodyPr wrap="square" rtlCol="0">
            <a:spAutoFit/>
          </a:bodyPr>
          <a:lstStyle/>
          <a:p>
            <a:r>
              <a:rPr lang="en-GB" dirty="0" smtClean="0">
                <a:solidFill>
                  <a:schemeClr val="bg1"/>
                </a:solidFill>
              </a:rPr>
              <a:t>To read about the Old Bailey please visit </a:t>
            </a:r>
            <a:r>
              <a:rPr lang="en-GB" dirty="0" err="1" smtClean="0">
                <a:solidFill>
                  <a:srgbClr val="B6AA9D"/>
                </a:solidFill>
              </a:rPr>
              <a:t>www.oldbaileyonline.org</a:t>
            </a:r>
            <a:endParaRPr lang="en-GB" dirty="0" smtClean="0">
              <a:solidFill>
                <a:srgbClr val="B6AA9D"/>
              </a:solidFill>
            </a:endParaRPr>
          </a:p>
        </p:txBody>
      </p:sp>
      <p:sp>
        <p:nvSpPr>
          <p:cNvPr id="3" name="TextBox 2"/>
          <p:cNvSpPr txBox="1"/>
          <p:nvPr/>
        </p:nvSpPr>
        <p:spPr>
          <a:xfrm>
            <a:off x="395536" y="2564904"/>
            <a:ext cx="7128792" cy="1215717"/>
          </a:xfrm>
          <a:prstGeom prst="rect">
            <a:avLst/>
          </a:prstGeom>
          <a:noFill/>
        </p:spPr>
        <p:txBody>
          <a:bodyPr wrap="square" rtlCol="0">
            <a:spAutoFit/>
          </a:bodyPr>
          <a:lstStyle/>
          <a:p>
            <a:r>
              <a:rPr lang="en-GB" sz="3800" dirty="0" smtClean="0">
                <a:solidFill>
                  <a:schemeClr val="bg1"/>
                </a:solidFill>
              </a:rPr>
              <a:t>Clippers and Counterfeiters</a:t>
            </a:r>
          </a:p>
          <a:p>
            <a:endParaRPr lang="en-GB" sz="500" dirty="0" smtClean="0">
              <a:solidFill>
                <a:srgbClr val="B6AA9D"/>
              </a:solidFill>
            </a:endParaRPr>
          </a:p>
          <a:p>
            <a:r>
              <a:rPr lang="en-GB" sz="3000" dirty="0" smtClean="0">
                <a:solidFill>
                  <a:srgbClr val="B6AA9D"/>
                </a:solidFill>
              </a:rPr>
              <a:t>Fakes and Forgeries Post-Visit Resource</a:t>
            </a:r>
            <a:endParaRPr lang="en-GB" sz="3000" dirty="0">
              <a:solidFill>
                <a:srgbClr val="B6AA9D"/>
              </a:solidFill>
            </a:endParaRPr>
          </a:p>
        </p:txBody>
      </p:sp>
      <p:pic>
        <p:nvPicPr>
          <p:cNvPr id="4" name="Picture 3" descr="Master_Royal_Mint_Black_Logo_WHITE_(Georgia Bold Itali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5" y="548680"/>
            <a:ext cx="2088232" cy="713234"/>
          </a:xfrm>
          <a:prstGeom prst="rect">
            <a:avLst/>
          </a:prstGeom>
        </p:spPr>
      </p:pic>
    </p:spTree>
    <p:extLst>
      <p:ext uri="{BB962C8B-B14F-4D97-AF65-F5344CB8AC3E}">
        <p14:creationId xmlns:p14="http://schemas.microsoft.com/office/powerpoint/2010/main" val="22886353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144" t="3691" r="2142" b="4027"/>
          <a:stretch/>
        </p:blipFill>
        <p:spPr>
          <a:xfrm>
            <a:off x="272877" y="230918"/>
            <a:ext cx="8606118" cy="5772948"/>
          </a:xfrm>
          <a:prstGeom prst="rect">
            <a:avLst/>
          </a:prstGeom>
        </p:spPr>
      </p:pic>
      <p:pic>
        <p:nvPicPr>
          <p:cNvPr id="4" name="Picture 3" descr="Master_Royal_Mint_Black_Logo_BLACK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5" name="Straight Connector 4"/>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9</a:t>
            </a:r>
            <a:endParaRPr lang="en-US" sz="1200" dirty="0"/>
          </a:p>
        </p:txBody>
      </p:sp>
      <p:sp>
        <p:nvSpPr>
          <p:cNvPr id="10" name="Rectangle 9"/>
          <p:cNvSpPr/>
          <p:nvPr/>
        </p:nvSpPr>
        <p:spPr>
          <a:xfrm>
            <a:off x="3419872" y="620688"/>
            <a:ext cx="2232248" cy="6480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563888" y="548680"/>
            <a:ext cx="2016224" cy="677108"/>
          </a:xfrm>
          <a:prstGeom prst="rect">
            <a:avLst/>
          </a:prstGeom>
          <a:noFill/>
        </p:spPr>
        <p:txBody>
          <a:bodyPr wrap="square" rtlCol="0">
            <a:spAutoFit/>
          </a:bodyPr>
          <a:lstStyle/>
          <a:p>
            <a:r>
              <a:rPr lang="en-GB" sz="3800" dirty="0" smtClean="0">
                <a:solidFill>
                  <a:srgbClr val="B6AA9D"/>
                </a:solidFill>
              </a:rPr>
              <a:t>Role Play</a:t>
            </a:r>
          </a:p>
        </p:txBody>
      </p:sp>
    </p:spTree>
    <p:extLst>
      <p:ext uri="{BB962C8B-B14F-4D97-AF65-F5344CB8AC3E}">
        <p14:creationId xmlns:p14="http://schemas.microsoft.com/office/powerpoint/2010/main" val="10653065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635896" y="4221088"/>
            <a:ext cx="1584176" cy="50405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535" b="5462"/>
          <a:stretch/>
        </p:blipFill>
        <p:spPr>
          <a:xfrm>
            <a:off x="5508104" y="3212976"/>
            <a:ext cx="3381103" cy="2885357"/>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715" b="9086"/>
          <a:stretch/>
        </p:blipFill>
        <p:spPr>
          <a:xfrm>
            <a:off x="179512" y="3395144"/>
            <a:ext cx="2511970" cy="2776662"/>
          </a:xfrm>
          <a:prstGeom prst="rect">
            <a:avLst/>
          </a:prstGeom>
        </p:spPr>
      </p:pic>
      <p:sp>
        <p:nvSpPr>
          <p:cNvPr id="20" name="Rectangle 19"/>
          <p:cNvSpPr/>
          <p:nvPr/>
        </p:nvSpPr>
        <p:spPr>
          <a:xfrm>
            <a:off x="5868144" y="1485652"/>
            <a:ext cx="1872208" cy="50405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115616" y="1485652"/>
            <a:ext cx="2304256" cy="50405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15" name="Straight Connector 14"/>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10</a:t>
            </a:r>
            <a:endParaRPr lang="en-US" sz="1200" dirty="0"/>
          </a:p>
        </p:txBody>
      </p:sp>
      <p:sp>
        <p:nvSpPr>
          <p:cNvPr id="17" name="TextBox 16"/>
          <p:cNvSpPr txBox="1"/>
          <p:nvPr/>
        </p:nvSpPr>
        <p:spPr>
          <a:xfrm>
            <a:off x="467544" y="303620"/>
            <a:ext cx="3600400" cy="677108"/>
          </a:xfrm>
          <a:prstGeom prst="rect">
            <a:avLst/>
          </a:prstGeom>
          <a:noFill/>
        </p:spPr>
        <p:txBody>
          <a:bodyPr wrap="square" rtlCol="0">
            <a:spAutoFit/>
          </a:bodyPr>
          <a:lstStyle/>
          <a:p>
            <a:r>
              <a:rPr lang="en-GB" sz="3800" dirty="0" smtClean="0">
                <a:solidFill>
                  <a:srgbClr val="203746"/>
                </a:solidFill>
              </a:rPr>
              <a:t>Characters</a:t>
            </a:r>
            <a:endParaRPr lang="en-GB" sz="2000" dirty="0">
              <a:solidFill>
                <a:srgbClr val="203746"/>
              </a:solidFill>
            </a:endParaRPr>
          </a:p>
        </p:txBody>
      </p:sp>
      <p:sp>
        <p:nvSpPr>
          <p:cNvPr id="19" name="TextBox 18"/>
          <p:cNvSpPr txBox="1"/>
          <p:nvPr/>
        </p:nvSpPr>
        <p:spPr>
          <a:xfrm>
            <a:off x="5004048" y="1485652"/>
            <a:ext cx="3600400" cy="1538883"/>
          </a:xfrm>
          <a:prstGeom prst="rect">
            <a:avLst/>
          </a:prstGeom>
          <a:noFill/>
        </p:spPr>
        <p:txBody>
          <a:bodyPr wrap="square" rtlCol="0">
            <a:spAutoFit/>
          </a:bodyPr>
          <a:lstStyle/>
          <a:p>
            <a:pPr algn="ctr"/>
            <a:r>
              <a:rPr lang="en-GB" sz="2400" dirty="0" smtClean="0">
                <a:solidFill>
                  <a:srgbClr val="B6AA9D"/>
                </a:solidFill>
              </a:rPr>
              <a:t>The Defence</a:t>
            </a:r>
            <a:endParaRPr lang="en-GB" sz="2400" dirty="0">
              <a:solidFill>
                <a:srgbClr val="B6AA9D"/>
              </a:solidFill>
            </a:endParaRPr>
          </a:p>
          <a:p>
            <a:pPr algn="ctr"/>
            <a:endParaRPr lang="en-GB" sz="2000" dirty="0" smtClean="0"/>
          </a:p>
          <a:p>
            <a:pPr algn="ctr"/>
            <a:endParaRPr lang="en-GB" sz="1000" dirty="0"/>
          </a:p>
          <a:p>
            <a:pPr algn="ctr"/>
            <a:r>
              <a:rPr lang="en-GB" sz="2000" dirty="0">
                <a:solidFill>
                  <a:srgbClr val="203746"/>
                </a:solidFill>
              </a:rPr>
              <a:t>The </a:t>
            </a:r>
            <a:r>
              <a:rPr lang="en-GB" sz="2000" dirty="0" smtClean="0">
                <a:solidFill>
                  <a:srgbClr val="203746"/>
                </a:solidFill>
              </a:rPr>
              <a:t>Accused</a:t>
            </a:r>
            <a:endParaRPr lang="en-GB" sz="2000" dirty="0">
              <a:solidFill>
                <a:srgbClr val="203746"/>
              </a:solidFill>
            </a:endParaRPr>
          </a:p>
          <a:p>
            <a:pPr algn="ctr"/>
            <a:r>
              <a:rPr lang="en-GB" sz="2000" dirty="0">
                <a:solidFill>
                  <a:srgbClr val="203746"/>
                </a:solidFill>
              </a:rPr>
              <a:t>Character witnesses</a:t>
            </a:r>
          </a:p>
        </p:txBody>
      </p:sp>
      <p:sp>
        <p:nvSpPr>
          <p:cNvPr id="21" name="TextBox 20"/>
          <p:cNvSpPr txBox="1"/>
          <p:nvPr/>
        </p:nvSpPr>
        <p:spPr>
          <a:xfrm>
            <a:off x="467544" y="1485652"/>
            <a:ext cx="3600400" cy="2231380"/>
          </a:xfrm>
          <a:prstGeom prst="rect">
            <a:avLst/>
          </a:prstGeom>
          <a:noFill/>
        </p:spPr>
        <p:txBody>
          <a:bodyPr wrap="square" rtlCol="0">
            <a:spAutoFit/>
          </a:bodyPr>
          <a:lstStyle/>
          <a:p>
            <a:pPr algn="ctr"/>
            <a:r>
              <a:rPr lang="en-GB" sz="2400" dirty="0" smtClean="0">
                <a:solidFill>
                  <a:srgbClr val="B6AA9D"/>
                </a:solidFill>
              </a:rPr>
              <a:t>The Prosecution</a:t>
            </a:r>
            <a:endParaRPr lang="en-GB" sz="2400" dirty="0">
              <a:solidFill>
                <a:srgbClr val="B6AA9D"/>
              </a:solidFill>
            </a:endParaRPr>
          </a:p>
          <a:p>
            <a:pPr algn="ctr"/>
            <a:endParaRPr lang="en-GB" sz="2000" dirty="0" smtClean="0"/>
          </a:p>
          <a:p>
            <a:pPr algn="ctr"/>
            <a:endParaRPr lang="en-GB" sz="1000" dirty="0"/>
          </a:p>
          <a:p>
            <a:pPr algn="ctr"/>
            <a:r>
              <a:rPr lang="en-GB" sz="2000" dirty="0">
                <a:solidFill>
                  <a:srgbClr val="203746"/>
                </a:solidFill>
              </a:rPr>
              <a:t>The Constable</a:t>
            </a:r>
          </a:p>
          <a:p>
            <a:pPr algn="ctr"/>
            <a:r>
              <a:rPr lang="en-GB" sz="2000" dirty="0">
                <a:solidFill>
                  <a:srgbClr val="203746"/>
                </a:solidFill>
              </a:rPr>
              <a:t>Informers</a:t>
            </a:r>
          </a:p>
          <a:p>
            <a:pPr algn="ctr"/>
            <a:r>
              <a:rPr lang="en-GB" sz="2000" dirty="0">
                <a:solidFill>
                  <a:srgbClr val="203746"/>
                </a:solidFill>
              </a:rPr>
              <a:t>Witnesses</a:t>
            </a:r>
          </a:p>
          <a:p>
            <a:pPr algn="ctr"/>
            <a:r>
              <a:rPr lang="en-GB" sz="2000" dirty="0">
                <a:solidFill>
                  <a:srgbClr val="203746"/>
                </a:solidFill>
              </a:rPr>
              <a:t>Royal Mint experts</a:t>
            </a:r>
          </a:p>
        </p:txBody>
      </p:sp>
      <p:cxnSp>
        <p:nvCxnSpPr>
          <p:cNvPr id="11" name="Straight Connector 10"/>
          <p:cNvCxnSpPr/>
          <p:nvPr/>
        </p:nvCxnSpPr>
        <p:spPr>
          <a:xfrm>
            <a:off x="4427984" y="1124744"/>
            <a:ext cx="0" cy="2736304"/>
          </a:xfrm>
          <a:prstGeom prst="line">
            <a:avLst/>
          </a:prstGeom>
          <a:ln>
            <a:solidFill>
              <a:srgbClr val="5D285F"/>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627784" y="4221088"/>
            <a:ext cx="3600400" cy="1538883"/>
          </a:xfrm>
          <a:prstGeom prst="rect">
            <a:avLst/>
          </a:prstGeom>
          <a:noFill/>
        </p:spPr>
        <p:txBody>
          <a:bodyPr wrap="square" rtlCol="0">
            <a:spAutoFit/>
          </a:bodyPr>
          <a:lstStyle/>
          <a:p>
            <a:pPr algn="ctr"/>
            <a:r>
              <a:rPr lang="en-GB" sz="2400" dirty="0" smtClean="0">
                <a:solidFill>
                  <a:srgbClr val="B6AA9D"/>
                </a:solidFill>
              </a:rPr>
              <a:t>The Court</a:t>
            </a:r>
            <a:endParaRPr lang="en-GB" sz="2400" dirty="0">
              <a:solidFill>
                <a:srgbClr val="B6AA9D"/>
              </a:solidFill>
            </a:endParaRPr>
          </a:p>
          <a:p>
            <a:pPr algn="ctr"/>
            <a:endParaRPr lang="en-GB" sz="2000" dirty="0" smtClean="0"/>
          </a:p>
          <a:p>
            <a:pPr algn="ctr"/>
            <a:endParaRPr lang="en-GB" sz="1000" dirty="0"/>
          </a:p>
          <a:p>
            <a:pPr algn="ctr"/>
            <a:r>
              <a:rPr lang="en-GB" sz="2000" dirty="0">
                <a:solidFill>
                  <a:srgbClr val="203746"/>
                </a:solidFill>
              </a:rPr>
              <a:t>The Judge</a:t>
            </a:r>
          </a:p>
          <a:p>
            <a:pPr algn="ctr"/>
            <a:r>
              <a:rPr lang="en-GB" sz="2000" dirty="0">
                <a:solidFill>
                  <a:srgbClr val="203746"/>
                </a:solidFill>
              </a:rPr>
              <a:t>The Jury</a:t>
            </a:r>
          </a:p>
        </p:txBody>
      </p:sp>
    </p:spTree>
    <p:extLst>
      <p:ext uri="{BB962C8B-B14F-4D97-AF65-F5344CB8AC3E}">
        <p14:creationId xmlns:p14="http://schemas.microsoft.com/office/powerpoint/2010/main" val="29042128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91880" y="2204864"/>
            <a:ext cx="2376264" cy="2489419"/>
            <a:chOff x="3419872" y="1916832"/>
            <a:chExt cx="2376264" cy="2489419"/>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334" y="2606051"/>
              <a:ext cx="1677786" cy="18002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352475">
              <a:off x="3441428" y="2221824"/>
              <a:ext cx="1740120" cy="1159355"/>
            </a:xfrm>
            <a:prstGeom prst="rect">
              <a:avLst/>
            </a:prstGeom>
          </p:spPr>
        </p:pic>
        <p:sp>
          <p:nvSpPr>
            <p:cNvPr id="43" name="Oval 42"/>
            <p:cNvSpPr/>
            <p:nvPr/>
          </p:nvSpPr>
          <p:spPr>
            <a:xfrm>
              <a:off x="3419872" y="1916832"/>
              <a:ext cx="2376264" cy="2376264"/>
            </a:xfrm>
            <a:prstGeom prst="ellipse">
              <a:avLst/>
            </a:prstGeom>
            <a:noFill/>
            <a:ln w="28575" cmpd="sng">
              <a:solidFill>
                <a:srgbClr val="2037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6AA9D"/>
                </a:solidFill>
              </a:endParaRPr>
            </a:p>
          </p:txBody>
        </p:sp>
      </p:grpSp>
      <p:sp>
        <p:nvSpPr>
          <p:cNvPr id="2" name="Oval 1"/>
          <p:cNvSpPr/>
          <p:nvPr/>
        </p:nvSpPr>
        <p:spPr>
          <a:xfrm>
            <a:off x="6084168" y="893186"/>
            <a:ext cx="2376264" cy="2376264"/>
          </a:xfrm>
          <a:prstGeom prst="ellipse">
            <a:avLst/>
          </a:prstGeom>
          <a:solidFill>
            <a:srgbClr val="ECE7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6AA9D"/>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48711">
            <a:off x="5982244" y="699147"/>
            <a:ext cx="2274130" cy="2341236"/>
          </a:xfrm>
          <a:prstGeom prst="rect">
            <a:avLst/>
          </a:prstGeom>
        </p:spPr>
      </p:pic>
      <p:pic>
        <p:nvPicPr>
          <p:cNvPr id="42" name="spot a counterfeiter copy.png" descr="/Users/design/Desktop/Powerpoint WIP/Presentation images/Fakes and Forgeries/spot a counterfeiter copy.png"/>
          <p:cNvPicPr>
            <a:picLocks noChangeAspect="1"/>
          </p:cNvPicPr>
          <p:nvPr/>
        </p:nvPicPr>
        <p:blipFill rotWithShape="1">
          <a:blip r:embed="rId6" r:link="rId7">
            <a:extLst>
              <a:ext uri="{28A0092B-C50C-407E-A947-70E740481C1C}">
                <a14:useLocalDpi xmlns:a14="http://schemas.microsoft.com/office/drawing/2010/main" val="0"/>
              </a:ext>
            </a:extLst>
          </a:blip>
          <a:srcRect l="49345" t="50494" r="7837" b="4835"/>
          <a:stretch/>
        </p:blipFill>
        <p:spPr>
          <a:xfrm>
            <a:off x="971600" y="831027"/>
            <a:ext cx="2483284" cy="2453957"/>
          </a:xfrm>
          <a:prstGeom prst="rect">
            <a:avLst/>
          </a:prstGeom>
        </p:spPr>
      </p:pic>
      <p:pic>
        <p:nvPicPr>
          <p:cNvPr id="41" name="spot a counterfeiter copy.png" descr="/Users/design/Desktop/Powerpoint WIP/Presentation images/Fakes and Forgeries/spot a counterfeiter copy.png"/>
          <p:cNvPicPr>
            <a:picLocks noChangeAspect="1"/>
          </p:cNvPicPr>
          <p:nvPr/>
        </p:nvPicPr>
        <p:blipFill rotWithShape="1">
          <a:blip r:embed="rId6" r:link="rId7">
            <a:extLst>
              <a:ext uri="{28A0092B-C50C-407E-A947-70E740481C1C}">
                <a14:useLocalDpi xmlns:a14="http://schemas.microsoft.com/office/drawing/2010/main" val="0"/>
              </a:ext>
            </a:extLst>
          </a:blip>
          <a:srcRect l="5190" t="2344" r="51992" b="52985"/>
          <a:stretch/>
        </p:blipFill>
        <p:spPr>
          <a:xfrm>
            <a:off x="971600" y="3501008"/>
            <a:ext cx="2483284" cy="2453957"/>
          </a:xfrm>
          <a:prstGeom prst="rect">
            <a:avLst/>
          </a:prstGeom>
        </p:spPr>
      </p:pic>
      <p:pic>
        <p:nvPicPr>
          <p:cNvPr id="28" name="spot a counterfeiter copy.png" descr="/Users/design/Desktop/Powerpoint WIP/Presentation images/Fakes and Forgeries/spot a counterfeiter copy.png"/>
          <p:cNvPicPr>
            <a:picLocks noChangeAspect="1"/>
          </p:cNvPicPr>
          <p:nvPr/>
        </p:nvPicPr>
        <p:blipFill rotWithShape="1">
          <a:blip r:embed="rId6" r:link="rId7">
            <a:extLst>
              <a:ext uri="{28A0092B-C50C-407E-A947-70E740481C1C}">
                <a14:useLocalDpi xmlns:a14="http://schemas.microsoft.com/office/drawing/2010/main" val="0"/>
              </a:ext>
            </a:extLst>
          </a:blip>
          <a:srcRect l="5190" t="50494" r="51992" b="4835"/>
          <a:stretch/>
        </p:blipFill>
        <p:spPr>
          <a:xfrm>
            <a:off x="5868144" y="3501008"/>
            <a:ext cx="2483284" cy="2453957"/>
          </a:xfrm>
          <a:prstGeom prst="rect">
            <a:avLst/>
          </a:prstGeom>
        </p:spPr>
      </p:pic>
      <p:pic>
        <p:nvPicPr>
          <p:cNvPr id="17" name="Picture 16" descr="Master_Royal_Mint_Black_Logo_BLACK_(Georgia Bold Italic).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18" name="Straight Connector 1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11</a:t>
            </a:r>
            <a:endParaRPr lang="en-US" sz="1200" dirty="0"/>
          </a:p>
        </p:txBody>
      </p:sp>
      <p:sp>
        <p:nvSpPr>
          <p:cNvPr id="31" name="Rectangle 30"/>
          <p:cNvSpPr/>
          <p:nvPr/>
        </p:nvSpPr>
        <p:spPr>
          <a:xfrm>
            <a:off x="251520" y="2775243"/>
            <a:ext cx="1512169"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51521" y="2775243"/>
            <a:ext cx="1512168" cy="400110"/>
          </a:xfrm>
          <a:prstGeom prst="rect">
            <a:avLst/>
          </a:prstGeom>
          <a:noFill/>
        </p:spPr>
        <p:txBody>
          <a:bodyPr wrap="square" rtlCol="0">
            <a:spAutoFit/>
          </a:bodyPr>
          <a:lstStyle/>
          <a:p>
            <a:pPr algn="ctr"/>
            <a:r>
              <a:rPr lang="en-GB" sz="2000" dirty="0" smtClean="0">
                <a:solidFill>
                  <a:srgbClr val="B6AA9D"/>
                </a:solidFill>
              </a:rPr>
              <a:t>Sand moulds</a:t>
            </a:r>
            <a:endParaRPr lang="en-GB" sz="2000" dirty="0">
              <a:solidFill>
                <a:srgbClr val="B6AA9D"/>
              </a:solidFill>
            </a:endParaRPr>
          </a:p>
        </p:txBody>
      </p:sp>
      <p:sp>
        <p:nvSpPr>
          <p:cNvPr id="33" name="Rectangle 32"/>
          <p:cNvSpPr/>
          <p:nvPr/>
        </p:nvSpPr>
        <p:spPr>
          <a:xfrm>
            <a:off x="251520" y="5301208"/>
            <a:ext cx="1512169"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51521" y="5301208"/>
            <a:ext cx="1512168" cy="400110"/>
          </a:xfrm>
          <a:prstGeom prst="rect">
            <a:avLst/>
          </a:prstGeom>
          <a:noFill/>
        </p:spPr>
        <p:txBody>
          <a:bodyPr wrap="square" rtlCol="0">
            <a:spAutoFit/>
          </a:bodyPr>
          <a:lstStyle/>
          <a:p>
            <a:pPr algn="ctr"/>
            <a:r>
              <a:rPr lang="en-GB" sz="2000" dirty="0" smtClean="0">
                <a:solidFill>
                  <a:srgbClr val="B6AA9D"/>
                </a:solidFill>
              </a:rPr>
              <a:t>Crucibles</a:t>
            </a:r>
            <a:endParaRPr lang="en-GB" sz="2000" dirty="0">
              <a:solidFill>
                <a:srgbClr val="B6AA9D"/>
              </a:solidFill>
            </a:endParaRPr>
          </a:p>
        </p:txBody>
      </p:sp>
      <p:sp>
        <p:nvSpPr>
          <p:cNvPr id="35" name="Rectangle 34"/>
          <p:cNvSpPr/>
          <p:nvPr/>
        </p:nvSpPr>
        <p:spPr>
          <a:xfrm>
            <a:off x="7380312" y="2765394"/>
            <a:ext cx="1512169"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380313" y="2765394"/>
            <a:ext cx="1512168" cy="400110"/>
          </a:xfrm>
          <a:prstGeom prst="rect">
            <a:avLst/>
          </a:prstGeom>
          <a:noFill/>
        </p:spPr>
        <p:txBody>
          <a:bodyPr wrap="square" rtlCol="0">
            <a:spAutoFit/>
          </a:bodyPr>
          <a:lstStyle/>
          <a:p>
            <a:pPr algn="ctr"/>
            <a:r>
              <a:rPr lang="en-GB" sz="2000" dirty="0" smtClean="0">
                <a:solidFill>
                  <a:srgbClr val="B6AA9D"/>
                </a:solidFill>
              </a:rPr>
              <a:t>Forged coins</a:t>
            </a:r>
            <a:endParaRPr lang="en-GB" sz="2000" dirty="0">
              <a:solidFill>
                <a:srgbClr val="B6AA9D"/>
              </a:solidFill>
            </a:endParaRPr>
          </a:p>
        </p:txBody>
      </p:sp>
      <p:sp>
        <p:nvSpPr>
          <p:cNvPr id="37" name="Rectangle 36"/>
          <p:cNvSpPr/>
          <p:nvPr/>
        </p:nvSpPr>
        <p:spPr>
          <a:xfrm>
            <a:off x="7884368" y="5301208"/>
            <a:ext cx="1008113"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812359" y="5301208"/>
            <a:ext cx="1080121" cy="400110"/>
          </a:xfrm>
          <a:prstGeom prst="rect">
            <a:avLst/>
          </a:prstGeom>
          <a:noFill/>
        </p:spPr>
        <p:txBody>
          <a:bodyPr wrap="square" rtlCol="0">
            <a:spAutoFit/>
          </a:bodyPr>
          <a:lstStyle/>
          <a:p>
            <a:pPr algn="ctr"/>
            <a:r>
              <a:rPr lang="en-GB" sz="2000" dirty="0" smtClean="0">
                <a:solidFill>
                  <a:srgbClr val="B6AA9D"/>
                </a:solidFill>
              </a:rPr>
              <a:t>Metal</a:t>
            </a:r>
            <a:endParaRPr lang="en-GB" sz="2000" dirty="0">
              <a:solidFill>
                <a:srgbClr val="B6AA9D"/>
              </a:solidFill>
            </a:endParaRPr>
          </a:p>
        </p:txBody>
      </p:sp>
      <p:sp>
        <p:nvSpPr>
          <p:cNvPr id="39" name="Rectangle 38"/>
          <p:cNvSpPr/>
          <p:nvPr/>
        </p:nvSpPr>
        <p:spPr>
          <a:xfrm>
            <a:off x="3923928" y="4293096"/>
            <a:ext cx="1584176" cy="432048"/>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923928" y="4293096"/>
            <a:ext cx="1584175" cy="400110"/>
          </a:xfrm>
          <a:prstGeom prst="rect">
            <a:avLst/>
          </a:prstGeom>
          <a:noFill/>
        </p:spPr>
        <p:txBody>
          <a:bodyPr wrap="square" rtlCol="0">
            <a:spAutoFit/>
          </a:bodyPr>
          <a:lstStyle/>
          <a:p>
            <a:pPr algn="ctr"/>
            <a:r>
              <a:rPr lang="en-GB" sz="2000" dirty="0" smtClean="0">
                <a:solidFill>
                  <a:srgbClr val="B6AA9D"/>
                </a:solidFill>
              </a:rPr>
              <a:t>Files &amp; Tongs</a:t>
            </a:r>
            <a:endParaRPr lang="en-GB" sz="2000" dirty="0">
              <a:solidFill>
                <a:srgbClr val="B6AA9D"/>
              </a:solidFill>
            </a:endParaRPr>
          </a:p>
        </p:txBody>
      </p:sp>
      <p:sp>
        <p:nvSpPr>
          <p:cNvPr id="29" name="Rectangle 28"/>
          <p:cNvSpPr/>
          <p:nvPr/>
        </p:nvSpPr>
        <p:spPr>
          <a:xfrm>
            <a:off x="3275856" y="404664"/>
            <a:ext cx="2736304" cy="936104"/>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347864" y="332656"/>
            <a:ext cx="2592288" cy="954107"/>
          </a:xfrm>
          <a:prstGeom prst="rect">
            <a:avLst/>
          </a:prstGeom>
          <a:noFill/>
        </p:spPr>
        <p:txBody>
          <a:bodyPr wrap="square" rtlCol="0">
            <a:spAutoFit/>
          </a:bodyPr>
          <a:lstStyle/>
          <a:p>
            <a:pPr algn="ctr"/>
            <a:r>
              <a:rPr lang="en-GB" sz="2800" dirty="0" smtClean="0">
                <a:solidFill>
                  <a:srgbClr val="B6AA9D"/>
                </a:solidFill>
              </a:rPr>
              <a:t>Items associated </a:t>
            </a:r>
            <a:br>
              <a:rPr lang="en-GB" sz="2800" dirty="0" smtClean="0">
                <a:solidFill>
                  <a:srgbClr val="B6AA9D"/>
                </a:solidFill>
              </a:rPr>
            </a:br>
            <a:r>
              <a:rPr lang="en-GB" sz="2800" dirty="0" smtClean="0">
                <a:solidFill>
                  <a:srgbClr val="B6AA9D"/>
                </a:solidFill>
              </a:rPr>
              <a:t>with coin crime</a:t>
            </a:r>
            <a:endParaRPr lang="en-GB" sz="2800" dirty="0">
              <a:solidFill>
                <a:srgbClr val="B6AA9D"/>
              </a:solidFill>
            </a:endParaRPr>
          </a:p>
        </p:txBody>
      </p:sp>
    </p:spTree>
    <p:extLst>
      <p:ext uri="{BB962C8B-B14F-4D97-AF65-F5344CB8AC3E}">
        <p14:creationId xmlns:p14="http://schemas.microsoft.com/office/powerpoint/2010/main" val="16772721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ster_Royal_Mint_Black_Logo_BLACK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8" name="Straight Connector 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12</a:t>
            </a:r>
            <a:endParaRPr lang="en-US" sz="1200" dirty="0"/>
          </a:p>
        </p:txBody>
      </p:sp>
      <p:sp>
        <p:nvSpPr>
          <p:cNvPr id="11" name="TextBox 10"/>
          <p:cNvSpPr txBox="1"/>
          <p:nvPr/>
        </p:nvSpPr>
        <p:spPr>
          <a:xfrm>
            <a:off x="5004048" y="332656"/>
            <a:ext cx="3744416" cy="5549213"/>
          </a:xfrm>
          <a:prstGeom prst="rect">
            <a:avLst/>
          </a:prstGeom>
          <a:noFill/>
        </p:spPr>
        <p:txBody>
          <a:bodyPr wrap="square" rtlCol="0">
            <a:spAutoFit/>
          </a:bodyPr>
          <a:lstStyle/>
          <a:p>
            <a:r>
              <a:rPr lang="en-GB" sz="3800" dirty="0" smtClean="0">
                <a:solidFill>
                  <a:srgbClr val="203746"/>
                </a:solidFill>
              </a:rPr>
              <a:t>The Prosecution</a:t>
            </a:r>
          </a:p>
          <a:p>
            <a:endParaRPr lang="en-GB" sz="500" dirty="0" smtClean="0">
              <a:solidFill>
                <a:srgbClr val="B6AA9D"/>
              </a:solidFill>
            </a:endParaRPr>
          </a:p>
          <a:p>
            <a:r>
              <a:rPr lang="en-GB" sz="2000" dirty="0" smtClean="0">
                <a:solidFill>
                  <a:srgbClr val="B6AA9D"/>
                </a:solidFill>
              </a:rPr>
              <a:t>The </a:t>
            </a:r>
            <a:r>
              <a:rPr lang="en-GB" sz="2000" dirty="0">
                <a:solidFill>
                  <a:srgbClr val="B6AA9D"/>
                </a:solidFill>
              </a:rPr>
              <a:t>Constable might say…</a:t>
            </a:r>
          </a:p>
          <a:p>
            <a:r>
              <a:rPr lang="en-GB" sz="1600" dirty="0" smtClean="0">
                <a:solidFill>
                  <a:srgbClr val="B6AA9D"/>
                </a:solidFill>
              </a:rPr>
              <a:t> </a:t>
            </a: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he had found </a:t>
            </a:r>
            <a:r>
              <a:rPr lang="en-GB" sz="1600" dirty="0">
                <a:solidFill>
                  <a:srgbClr val="203746"/>
                </a:solidFill>
                <a:ea typeface="Calibri"/>
                <a:cs typeface="Times New Roman"/>
              </a:rPr>
              <a:t>clipping or coining tools in the house, maybe under the bed or in a cupboard.</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he  had found </a:t>
            </a:r>
            <a:r>
              <a:rPr lang="en-GB" sz="1600" dirty="0">
                <a:solidFill>
                  <a:srgbClr val="203746"/>
                </a:solidFill>
                <a:ea typeface="Calibri"/>
                <a:cs typeface="Times New Roman"/>
              </a:rPr>
              <a:t>counterfeit coins in </a:t>
            </a:r>
            <a:r>
              <a:rPr lang="en-GB" sz="1600" dirty="0" smtClean="0">
                <a:solidFill>
                  <a:srgbClr val="203746"/>
                </a:solidFill>
                <a:ea typeface="Calibri"/>
                <a:cs typeface="Times New Roman"/>
              </a:rPr>
              <a:t/>
            </a:r>
            <a:br>
              <a:rPr lang="en-GB" sz="1600" dirty="0" smtClean="0">
                <a:solidFill>
                  <a:srgbClr val="203746"/>
                </a:solidFill>
                <a:ea typeface="Calibri"/>
                <a:cs typeface="Times New Roman"/>
              </a:rPr>
            </a:br>
            <a:r>
              <a:rPr lang="en-GB" sz="1600" dirty="0" smtClean="0">
                <a:solidFill>
                  <a:srgbClr val="203746"/>
                </a:solidFill>
                <a:ea typeface="Calibri"/>
                <a:cs typeface="Times New Roman"/>
              </a:rPr>
              <a:t>the </a:t>
            </a:r>
            <a:r>
              <a:rPr lang="en-GB" sz="1600" dirty="0">
                <a:solidFill>
                  <a:srgbClr val="203746"/>
                </a:solidFill>
                <a:ea typeface="Calibri"/>
                <a:cs typeface="Times New Roman"/>
              </a:rPr>
              <a:t>house or in the person’s bag.</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he had </a:t>
            </a:r>
            <a:r>
              <a:rPr lang="en-GB" sz="1600" dirty="0">
                <a:solidFill>
                  <a:srgbClr val="203746"/>
                </a:solidFill>
                <a:ea typeface="Calibri"/>
                <a:cs typeface="Times New Roman"/>
              </a:rPr>
              <a:t>found coin clippings.</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that </a:t>
            </a:r>
            <a:r>
              <a:rPr lang="en-GB" sz="1600" dirty="0">
                <a:solidFill>
                  <a:srgbClr val="203746"/>
                </a:solidFill>
                <a:ea typeface="Calibri"/>
                <a:cs typeface="Times New Roman"/>
              </a:rPr>
              <a:t>the accused had tried to </a:t>
            </a:r>
            <a:r>
              <a:rPr lang="en-GB" sz="1600" dirty="0" smtClean="0">
                <a:solidFill>
                  <a:srgbClr val="203746"/>
                </a:solidFill>
                <a:ea typeface="Calibri"/>
                <a:cs typeface="Times New Roman"/>
              </a:rPr>
              <a:t>escape </a:t>
            </a:r>
            <a:r>
              <a:rPr lang="en-GB" sz="1600" dirty="0">
                <a:solidFill>
                  <a:srgbClr val="203746"/>
                </a:solidFill>
                <a:ea typeface="Calibri"/>
                <a:cs typeface="Times New Roman"/>
              </a:rPr>
              <a:t>or did escape and was caught.</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en-GB" sz="1600" dirty="0" smtClean="0">
                <a:solidFill>
                  <a:srgbClr val="203746"/>
                </a:solidFill>
                <a:ea typeface="Calibri"/>
                <a:cs typeface="Times New Roman"/>
              </a:rPr>
              <a:t>how the </a:t>
            </a:r>
            <a:r>
              <a:rPr lang="en-GB" sz="1600" dirty="0">
                <a:solidFill>
                  <a:srgbClr val="203746"/>
                </a:solidFill>
                <a:ea typeface="Calibri"/>
                <a:cs typeface="Times New Roman"/>
              </a:rPr>
              <a:t>accused tried to hide or get rid of the tools they had been using and any other </a:t>
            </a:r>
            <a:r>
              <a:rPr lang="en-GB" sz="1600" dirty="0" smtClean="0">
                <a:solidFill>
                  <a:srgbClr val="203746"/>
                </a:solidFill>
                <a:ea typeface="Calibri"/>
                <a:cs typeface="Times New Roman"/>
              </a:rPr>
              <a:t>evidence.</a:t>
            </a:r>
            <a:endParaRPr lang="en-GB" sz="1600" dirty="0">
              <a:solidFill>
                <a:srgbClr val="203746"/>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646" r="2606" b="141"/>
          <a:stretch/>
        </p:blipFill>
        <p:spPr>
          <a:xfrm>
            <a:off x="251520" y="220422"/>
            <a:ext cx="4313920" cy="5793940"/>
          </a:xfrm>
          <a:prstGeom prst="rect">
            <a:avLst/>
          </a:prstGeom>
        </p:spPr>
      </p:pic>
    </p:spTree>
    <p:extLst>
      <p:ext uri="{BB962C8B-B14F-4D97-AF65-F5344CB8AC3E}">
        <p14:creationId xmlns:p14="http://schemas.microsoft.com/office/powerpoint/2010/main" val="8502159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7902" r="2530" b="4394"/>
          <a:stretch/>
        </p:blipFill>
        <p:spPr>
          <a:xfrm>
            <a:off x="4499992" y="216024"/>
            <a:ext cx="4389498" cy="262846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53" b="58789"/>
          <a:stretch/>
        </p:blipFill>
        <p:spPr>
          <a:xfrm>
            <a:off x="251520" y="216024"/>
            <a:ext cx="4320480" cy="2628465"/>
          </a:xfrm>
          <a:prstGeom prst="rect">
            <a:avLst/>
          </a:prstGeom>
        </p:spPr>
      </p:pic>
      <p:cxnSp>
        <p:nvCxnSpPr>
          <p:cNvPr id="8" name="Straight Connector 7"/>
          <p:cNvCxnSpPr/>
          <p:nvPr/>
        </p:nvCxnSpPr>
        <p:spPr>
          <a:xfrm>
            <a:off x="4572000" y="2996952"/>
            <a:ext cx="0" cy="2952328"/>
          </a:xfrm>
          <a:prstGeom prst="line">
            <a:avLst/>
          </a:prstGeom>
          <a:ln w="28575" cmpd="sng">
            <a:solidFill>
              <a:srgbClr val="5D285F"/>
            </a:solidFill>
          </a:ln>
        </p:spPr>
        <p:style>
          <a:lnRef idx="1">
            <a:schemeClr val="accent1"/>
          </a:lnRef>
          <a:fillRef idx="0">
            <a:schemeClr val="accent1"/>
          </a:fillRef>
          <a:effectRef idx="0">
            <a:schemeClr val="accent1"/>
          </a:effectRef>
          <a:fontRef idx="minor">
            <a:schemeClr val="tx1"/>
          </a:fontRef>
        </p:style>
      </p:cxnSp>
      <p:pic>
        <p:nvPicPr>
          <p:cNvPr id="11" name="Picture 10"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12" name="Straight Connector 11"/>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13</a:t>
            </a:r>
            <a:endParaRPr lang="en-US" sz="1200" dirty="0"/>
          </a:p>
        </p:txBody>
      </p:sp>
      <p:sp>
        <p:nvSpPr>
          <p:cNvPr id="16" name="TextBox 15"/>
          <p:cNvSpPr txBox="1"/>
          <p:nvPr/>
        </p:nvSpPr>
        <p:spPr>
          <a:xfrm>
            <a:off x="179512" y="2996952"/>
            <a:ext cx="4248472" cy="2481833"/>
          </a:xfrm>
          <a:prstGeom prst="rect">
            <a:avLst/>
          </a:prstGeom>
          <a:noFill/>
        </p:spPr>
        <p:txBody>
          <a:bodyPr wrap="square" rtlCol="0">
            <a:spAutoFit/>
          </a:bodyPr>
          <a:lstStyle/>
          <a:p>
            <a:r>
              <a:rPr lang="en-GB" sz="2000" dirty="0" smtClean="0">
                <a:solidFill>
                  <a:srgbClr val="B6AA9D"/>
                </a:solidFill>
              </a:rPr>
              <a:t>The Informers </a:t>
            </a:r>
            <a:r>
              <a:rPr lang="en-GB" sz="2000" dirty="0">
                <a:solidFill>
                  <a:srgbClr val="B6AA9D"/>
                </a:solidFill>
              </a:rPr>
              <a:t>might say…</a:t>
            </a:r>
          </a:p>
          <a:p>
            <a:r>
              <a:rPr lang="en-GB" sz="1600" dirty="0" smtClean="0">
                <a:solidFill>
                  <a:srgbClr val="B6AA9D"/>
                </a:solidFill>
              </a:rPr>
              <a:t> </a:t>
            </a:r>
          </a:p>
          <a:p>
            <a:pPr marL="342900" lvl="0" indent="-342900">
              <a:lnSpc>
                <a:spcPct val="115000"/>
              </a:lnSpc>
              <a:spcAft>
                <a:spcPts val="0"/>
              </a:spcAft>
              <a:buFont typeface="StoneInformal LT" pitchFamily="2" charset="0"/>
              <a:buChar char="-"/>
            </a:pPr>
            <a:r>
              <a:rPr lang="en-GB" sz="1300" dirty="0" smtClean="0">
                <a:solidFill>
                  <a:srgbClr val="203746"/>
                </a:solidFill>
                <a:ea typeface="Calibri"/>
                <a:cs typeface="Times New Roman"/>
              </a:rPr>
              <a:t>that </a:t>
            </a:r>
            <a:r>
              <a:rPr lang="en-GB" sz="1300" dirty="0">
                <a:solidFill>
                  <a:srgbClr val="203746"/>
                </a:solidFill>
                <a:ea typeface="Calibri"/>
                <a:cs typeface="Times New Roman"/>
              </a:rPr>
              <a:t>the accused </a:t>
            </a:r>
            <a:r>
              <a:rPr lang="en-GB" sz="1300" dirty="0" smtClean="0">
                <a:solidFill>
                  <a:srgbClr val="203746"/>
                </a:solidFill>
                <a:ea typeface="Calibri"/>
                <a:cs typeface="Times New Roman"/>
              </a:rPr>
              <a:t>was </a:t>
            </a:r>
            <a:r>
              <a:rPr lang="en-GB" sz="1300" dirty="0">
                <a:solidFill>
                  <a:srgbClr val="203746"/>
                </a:solidFill>
                <a:ea typeface="Calibri"/>
                <a:cs typeface="Times New Roman"/>
              </a:rPr>
              <a:t>a known </a:t>
            </a:r>
            <a:r>
              <a:rPr lang="en-GB" sz="1300" dirty="0" smtClean="0">
                <a:solidFill>
                  <a:srgbClr val="203746"/>
                </a:solidFill>
                <a:ea typeface="Calibri"/>
                <a:cs typeface="Times New Roman"/>
              </a:rPr>
              <a:t>counterfeiter</a:t>
            </a:r>
            <a:r>
              <a:rPr lang="en-GB" sz="1300" dirty="0">
                <a:solidFill>
                  <a:srgbClr val="203746"/>
                </a:solidFill>
                <a:ea typeface="Calibri"/>
                <a:cs typeface="Times New Roman"/>
              </a:rPr>
              <a:t> </a:t>
            </a:r>
            <a:r>
              <a:rPr lang="en-GB" sz="1300" dirty="0" smtClean="0">
                <a:solidFill>
                  <a:srgbClr val="203746"/>
                </a:solidFill>
                <a:ea typeface="Calibri"/>
                <a:cs typeface="Times New Roman"/>
              </a:rPr>
              <a:t>or </a:t>
            </a:r>
            <a:r>
              <a:rPr lang="en-GB" sz="1300" dirty="0">
                <a:solidFill>
                  <a:srgbClr val="203746"/>
                </a:solidFill>
                <a:ea typeface="Calibri"/>
                <a:cs typeface="Times New Roman"/>
              </a:rPr>
              <a:t>a member of a gang that made counterfeit money.</a:t>
            </a:r>
          </a:p>
          <a:p>
            <a:pPr marL="285750" lvl="0" indent="-285750">
              <a:lnSpc>
                <a:spcPct val="115000"/>
              </a:lnSpc>
              <a:spcAft>
                <a:spcPts val="0"/>
              </a:spcAft>
              <a:buFont typeface="StoneInformal LT" pitchFamily="2" charset="0"/>
              <a:buChar char="-"/>
            </a:pPr>
            <a:endParaRPr lang="en-GB" sz="13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300" dirty="0" smtClean="0">
                <a:solidFill>
                  <a:srgbClr val="203746"/>
                </a:solidFill>
                <a:ea typeface="Calibri"/>
                <a:cs typeface="Times New Roman"/>
              </a:rPr>
              <a:t>that </a:t>
            </a:r>
            <a:r>
              <a:rPr lang="en-GB" sz="1300" dirty="0">
                <a:solidFill>
                  <a:srgbClr val="203746"/>
                </a:solidFill>
                <a:ea typeface="Calibri"/>
                <a:cs typeface="Times New Roman"/>
              </a:rPr>
              <a:t>they were a shopkeeper and the </a:t>
            </a:r>
            <a:r>
              <a:rPr lang="en-GB" sz="1300" dirty="0" smtClean="0">
                <a:solidFill>
                  <a:srgbClr val="203746"/>
                </a:solidFill>
                <a:ea typeface="Calibri"/>
                <a:cs typeface="Times New Roman"/>
              </a:rPr>
              <a:t>accused </a:t>
            </a:r>
            <a:r>
              <a:rPr lang="en-GB" sz="1300" dirty="0">
                <a:solidFill>
                  <a:srgbClr val="203746"/>
                </a:solidFill>
                <a:ea typeface="Calibri"/>
                <a:cs typeface="Times New Roman"/>
              </a:rPr>
              <a:t>had bought the tools to counterfeit or clip coins from them.</a:t>
            </a:r>
          </a:p>
          <a:p>
            <a:pPr marL="285750" lvl="0" indent="-285750">
              <a:lnSpc>
                <a:spcPct val="115000"/>
              </a:lnSpc>
              <a:spcAft>
                <a:spcPts val="0"/>
              </a:spcAft>
              <a:buFont typeface="StoneInformal LT" pitchFamily="2" charset="0"/>
              <a:buChar char="-"/>
            </a:pPr>
            <a:endParaRPr lang="en-GB" sz="13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en-GB" sz="1300" dirty="0" smtClean="0">
                <a:solidFill>
                  <a:srgbClr val="203746"/>
                </a:solidFill>
                <a:ea typeface="Calibri"/>
                <a:cs typeface="Times New Roman"/>
              </a:rPr>
              <a:t>that </a:t>
            </a:r>
            <a:r>
              <a:rPr lang="en-GB" sz="1300" dirty="0">
                <a:solidFill>
                  <a:srgbClr val="203746"/>
                </a:solidFill>
                <a:ea typeface="Calibri"/>
                <a:cs typeface="Times New Roman"/>
              </a:rPr>
              <a:t>the </a:t>
            </a:r>
            <a:r>
              <a:rPr lang="en-GB" sz="1300" dirty="0" smtClean="0">
                <a:solidFill>
                  <a:srgbClr val="203746"/>
                </a:solidFill>
                <a:ea typeface="Calibri"/>
                <a:cs typeface="Times New Roman"/>
              </a:rPr>
              <a:t>accused </a:t>
            </a:r>
            <a:r>
              <a:rPr lang="en-GB" sz="1300" dirty="0">
                <a:solidFill>
                  <a:srgbClr val="203746"/>
                </a:solidFill>
                <a:ea typeface="Calibri"/>
                <a:cs typeface="Times New Roman"/>
              </a:rPr>
              <a:t>had ordered tools that were made especially for clipping coins.</a:t>
            </a:r>
          </a:p>
        </p:txBody>
      </p:sp>
      <p:sp>
        <p:nvSpPr>
          <p:cNvPr id="17" name="TextBox 16"/>
          <p:cNvSpPr txBox="1"/>
          <p:nvPr/>
        </p:nvSpPr>
        <p:spPr>
          <a:xfrm>
            <a:off x="4716016" y="2996952"/>
            <a:ext cx="4248472" cy="2941959"/>
          </a:xfrm>
          <a:prstGeom prst="rect">
            <a:avLst/>
          </a:prstGeom>
          <a:noFill/>
        </p:spPr>
        <p:txBody>
          <a:bodyPr wrap="square" rtlCol="0">
            <a:spAutoFit/>
          </a:bodyPr>
          <a:lstStyle/>
          <a:p>
            <a:r>
              <a:rPr lang="en-GB" sz="2000" dirty="0" smtClean="0">
                <a:solidFill>
                  <a:srgbClr val="B6AA9D"/>
                </a:solidFill>
              </a:rPr>
              <a:t>The witnesses </a:t>
            </a:r>
            <a:r>
              <a:rPr lang="en-GB" sz="2000" dirty="0">
                <a:solidFill>
                  <a:srgbClr val="B6AA9D"/>
                </a:solidFill>
              </a:rPr>
              <a:t>might say…</a:t>
            </a:r>
          </a:p>
          <a:p>
            <a:r>
              <a:rPr lang="en-GB" sz="1600" dirty="0" smtClean="0">
                <a:solidFill>
                  <a:srgbClr val="B6AA9D"/>
                </a:solidFill>
              </a:rPr>
              <a:t> </a:t>
            </a:r>
          </a:p>
          <a:p>
            <a:pPr marL="342900" lvl="0" indent="-342900">
              <a:lnSpc>
                <a:spcPct val="115000"/>
              </a:lnSpc>
              <a:spcAft>
                <a:spcPts val="0"/>
              </a:spcAft>
              <a:buFont typeface="StoneInformal LT" pitchFamily="2" charset="0"/>
              <a:buChar char="-"/>
            </a:pPr>
            <a:r>
              <a:rPr lang="en-GB" sz="1300" dirty="0" smtClean="0">
                <a:solidFill>
                  <a:srgbClr val="203746"/>
                </a:solidFill>
                <a:ea typeface="Calibri"/>
                <a:cs typeface="Times New Roman"/>
              </a:rPr>
              <a:t>the accused had </a:t>
            </a:r>
            <a:r>
              <a:rPr lang="en-GB" sz="1300" dirty="0">
                <a:solidFill>
                  <a:srgbClr val="203746"/>
                </a:solidFill>
                <a:ea typeface="Calibri"/>
                <a:cs typeface="Times New Roman"/>
              </a:rPr>
              <a:t>given them fake coins, pretending they were legal.</a:t>
            </a:r>
          </a:p>
          <a:p>
            <a:pPr marL="285750" lvl="0" indent="-285750">
              <a:lnSpc>
                <a:spcPct val="115000"/>
              </a:lnSpc>
              <a:spcAft>
                <a:spcPts val="0"/>
              </a:spcAft>
              <a:buFont typeface="StoneInformal LT" pitchFamily="2" charset="0"/>
              <a:buChar char="-"/>
            </a:pPr>
            <a:endParaRPr lang="en-GB" sz="13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300" dirty="0" smtClean="0">
                <a:solidFill>
                  <a:srgbClr val="203746"/>
                </a:solidFill>
                <a:ea typeface="Calibri"/>
                <a:cs typeface="Times New Roman"/>
              </a:rPr>
              <a:t>that </a:t>
            </a:r>
            <a:r>
              <a:rPr lang="en-GB" sz="1300" dirty="0">
                <a:solidFill>
                  <a:srgbClr val="203746"/>
                </a:solidFill>
                <a:ea typeface="Calibri"/>
                <a:cs typeface="Times New Roman"/>
              </a:rPr>
              <a:t>they saw the </a:t>
            </a:r>
            <a:r>
              <a:rPr lang="en-GB" sz="1300" dirty="0" smtClean="0">
                <a:solidFill>
                  <a:srgbClr val="203746"/>
                </a:solidFill>
                <a:ea typeface="Calibri"/>
                <a:cs typeface="Times New Roman"/>
              </a:rPr>
              <a:t>accused </a:t>
            </a:r>
            <a:r>
              <a:rPr lang="en-GB" sz="1300" dirty="0">
                <a:solidFill>
                  <a:srgbClr val="203746"/>
                </a:solidFill>
                <a:ea typeface="Calibri"/>
                <a:cs typeface="Times New Roman"/>
              </a:rPr>
              <a:t>clipping or filing coins.</a:t>
            </a:r>
          </a:p>
          <a:p>
            <a:pPr marL="285750" lvl="0" indent="-285750">
              <a:lnSpc>
                <a:spcPct val="115000"/>
              </a:lnSpc>
              <a:spcAft>
                <a:spcPts val="0"/>
              </a:spcAft>
              <a:buFont typeface="StoneInformal LT" pitchFamily="2" charset="0"/>
              <a:buChar char="-"/>
            </a:pPr>
            <a:endParaRPr lang="en-GB" sz="13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300" dirty="0" smtClean="0">
                <a:solidFill>
                  <a:srgbClr val="203746"/>
                </a:solidFill>
                <a:ea typeface="Calibri"/>
                <a:cs typeface="Times New Roman"/>
              </a:rPr>
              <a:t>that </a:t>
            </a:r>
            <a:r>
              <a:rPr lang="en-GB" sz="1300" dirty="0">
                <a:solidFill>
                  <a:srgbClr val="203746"/>
                </a:solidFill>
                <a:ea typeface="Calibri"/>
                <a:cs typeface="Times New Roman"/>
              </a:rPr>
              <a:t>they saw the </a:t>
            </a:r>
            <a:r>
              <a:rPr lang="en-GB" sz="1300" dirty="0" smtClean="0">
                <a:solidFill>
                  <a:srgbClr val="203746"/>
                </a:solidFill>
                <a:ea typeface="Calibri"/>
                <a:cs typeface="Times New Roman"/>
              </a:rPr>
              <a:t>accused </a:t>
            </a:r>
            <a:r>
              <a:rPr lang="en-GB" sz="1300" dirty="0">
                <a:solidFill>
                  <a:srgbClr val="203746"/>
                </a:solidFill>
                <a:ea typeface="Calibri"/>
                <a:cs typeface="Times New Roman"/>
              </a:rPr>
              <a:t>using moulds or a press to make fake coins.</a:t>
            </a:r>
          </a:p>
          <a:p>
            <a:pPr marL="285750" lvl="0" indent="-285750">
              <a:lnSpc>
                <a:spcPct val="115000"/>
              </a:lnSpc>
              <a:spcAft>
                <a:spcPts val="0"/>
              </a:spcAft>
              <a:buFont typeface="StoneInformal LT" pitchFamily="2" charset="0"/>
              <a:buChar char="-"/>
            </a:pPr>
            <a:endParaRPr lang="en-GB" sz="13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en-GB" sz="1300" dirty="0" smtClean="0">
                <a:solidFill>
                  <a:srgbClr val="203746"/>
                </a:solidFill>
                <a:ea typeface="Calibri"/>
                <a:cs typeface="Times New Roman"/>
              </a:rPr>
              <a:t>that </a:t>
            </a:r>
            <a:r>
              <a:rPr lang="en-GB" sz="1300" dirty="0">
                <a:solidFill>
                  <a:srgbClr val="203746"/>
                </a:solidFill>
                <a:ea typeface="Calibri"/>
                <a:cs typeface="Times New Roman"/>
              </a:rPr>
              <a:t>what the accused </a:t>
            </a:r>
            <a:r>
              <a:rPr lang="en-GB" sz="1300" dirty="0" smtClean="0">
                <a:solidFill>
                  <a:srgbClr val="203746"/>
                </a:solidFill>
                <a:ea typeface="Calibri"/>
                <a:cs typeface="Times New Roman"/>
              </a:rPr>
              <a:t>said </a:t>
            </a:r>
            <a:r>
              <a:rPr lang="en-GB" sz="1300" dirty="0">
                <a:solidFill>
                  <a:srgbClr val="203746"/>
                </a:solidFill>
                <a:ea typeface="Calibri"/>
                <a:cs typeface="Times New Roman"/>
              </a:rPr>
              <a:t>in their defence (why they were innocent) is not true.</a:t>
            </a:r>
          </a:p>
        </p:txBody>
      </p:sp>
    </p:spTree>
    <p:extLst>
      <p:ext uri="{BB962C8B-B14F-4D97-AF65-F5344CB8AC3E}">
        <p14:creationId xmlns:p14="http://schemas.microsoft.com/office/powerpoint/2010/main" val="5013372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244"/>
          <a:stretch/>
        </p:blipFill>
        <p:spPr>
          <a:xfrm>
            <a:off x="251520" y="220422"/>
            <a:ext cx="4320479" cy="5800865"/>
          </a:xfrm>
          <a:prstGeom prst="rect">
            <a:avLst/>
          </a:prstGeom>
        </p:spPr>
      </p:pic>
      <p:sp>
        <p:nvSpPr>
          <p:cNvPr id="12" name="TextBox 11"/>
          <p:cNvSpPr txBox="1"/>
          <p:nvPr/>
        </p:nvSpPr>
        <p:spPr>
          <a:xfrm>
            <a:off x="4932040" y="548680"/>
            <a:ext cx="3888432" cy="4143699"/>
          </a:xfrm>
          <a:prstGeom prst="rect">
            <a:avLst/>
          </a:prstGeom>
          <a:noFill/>
        </p:spPr>
        <p:txBody>
          <a:bodyPr wrap="square" rtlCol="0">
            <a:spAutoFit/>
          </a:bodyPr>
          <a:lstStyle/>
          <a:p>
            <a:r>
              <a:rPr lang="en-GB" sz="2000" dirty="0" smtClean="0">
                <a:solidFill>
                  <a:srgbClr val="B6AA9D"/>
                </a:solidFill>
              </a:rPr>
              <a:t>The Experts might say…</a:t>
            </a:r>
          </a:p>
          <a:p>
            <a:endParaRPr lang="en-GB" sz="2000" dirty="0" smtClean="0">
              <a:solidFill>
                <a:srgbClr val="203746"/>
              </a:solidFill>
            </a:endParaRPr>
          </a:p>
          <a:p>
            <a:pPr marL="342900" lvl="0" indent="-342900">
              <a:lnSpc>
                <a:spcPct val="115000"/>
              </a:lnSpc>
              <a:spcAft>
                <a:spcPts val="0"/>
              </a:spcAft>
              <a:buFont typeface="StoneInformal LT" pitchFamily="2" charset="0"/>
              <a:buChar char="-"/>
            </a:pPr>
            <a:r>
              <a:rPr lang="en-GB" sz="1600" dirty="0" smtClean="0">
                <a:ea typeface="Calibri"/>
                <a:cs typeface="Times New Roman"/>
              </a:rPr>
              <a:t>that </a:t>
            </a:r>
            <a:r>
              <a:rPr lang="en-GB" sz="1600" dirty="0">
                <a:ea typeface="Calibri"/>
                <a:cs typeface="Times New Roman"/>
              </a:rPr>
              <a:t>the tools could be used for coining.</a:t>
            </a:r>
          </a:p>
          <a:p>
            <a:pPr marL="285750" lvl="0" indent="-285750">
              <a:lnSpc>
                <a:spcPct val="115000"/>
              </a:lnSpc>
              <a:spcAft>
                <a:spcPts val="0"/>
              </a:spcAft>
              <a:buFont typeface="StoneInformal LT" pitchFamily="2" charset="0"/>
              <a:buChar char="-"/>
            </a:pPr>
            <a:endParaRPr lang="en-GB" sz="1600" dirty="0">
              <a:ea typeface="Calibri"/>
              <a:cs typeface="Times New Roman"/>
            </a:endParaRPr>
          </a:p>
          <a:p>
            <a:pPr marL="342900" lvl="0" indent="-342900">
              <a:lnSpc>
                <a:spcPct val="115000"/>
              </a:lnSpc>
              <a:spcAft>
                <a:spcPts val="0"/>
              </a:spcAft>
              <a:buFont typeface="StoneInformal LT" pitchFamily="2" charset="0"/>
              <a:buChar char="-"/>
            </a:pPr>
            <a:r>
              <a:rPr lang="en-GB" sz="1600" dirty="0" smtClean="0">
                <a:ea typeface="Calibri"/>
                <a:cs typeface="Times New Roman"/>
              </a:rPr>
              <a:t>that </a:t>
            </a:r>
            <a:r>
              <a:rPr lang="en-GB" sz="1600" dirty="0">
                <a:ea typeface="Calibri"/>
                <a:cs typeface="Times New Roman"/>
              </a:rPr>
              <a:t>the fake coins they had found on the person had been made in the </a:t>
            </a:r>
            <a:r>
              <a:rPr lang="en-GB" sz="1600" dirty="0" smtClean="0">
                <a:ea typeface="Calibri"/>
                <a:cs typeface="Times New Roman"/>
              </a:rPr>
              <a:t>coin </a:t>
            </a:r>
            <a:r>
              <a:rPr lang="en-GB" sz="1600" dirty="0">
                <a:ea typeface="Calibri"/>
                <a:cs typeface="Times New Roman"/>
              </a:rPr>
              <a:t>press they found at the house.</a:t>
            </a:r>
          </a:p>
          <a:p>
            <a:pPr marL="285750" lvl="0" indent="-285750">
              <a:lnSpc>
                <a:spcPct val="115000"/>
              </a:lnSpc>
              <a:spcAft>
                <a:spcPts val="0"/>
              </a:spcAft>
              <a:buFont typeface="StoneInformal LT" pitchFamily="2" charset="0"/>
              <a:buChar char="-"/>
            </a:pPr>
            <a:endParaRPr lang="en-GB" sz="1600" dirty="0">
              <a:ea typeface="Calibri"/>
              <a:cs typeface="Times New Roman"/>
            </a:endParaRPr>
          </a:p>
          <a:p>
            <a:pPr marL="342900" indent="-342900">
              <a:lnSpc>
                <a:spcPct val="115000"/>
              </a:lnSpc>
              <a:spcAft>
                <a:spcPts val="1000"/>
              </a:spcAft>
              <a:buFont typeface="StoneInformal LT" pitchFamily="2" charset="0"/>
              <a:buChar char="-"/>
            </a:pPr>
            <a:r>
              <a:rPr lang="en-GB" sz="1600" dirty="0" smtClean="0">
                <a:ea typeface="Calibri"/>
                <a:cs typeface="Times New Roman"/>
              </a:rPr>
              <a:t>that the agree that the coins are counterfeit </a:t>
            </a:r>
            <a:r>
              <a:rPr lang="en-GB" sz="1600" dirty="0">
                <a:ea typeface="Calibri"/>
                <a:cs typeface="Times New Roman"/>
              </a:rPr>
              <a:t>because they could tell that the workmanship was not as </a:t>
            </a:r>
            <a:r>
              <a:rPr lang="en-GB" sz="1600" dirty="0" smtClean="0">
                <a:ea typeface="Calibri"/>
                <a:cs typeface="Times New Roman"/>
              </a:rPr>
              <a:t>good </a:t>
            </a:r>
          </a:p>
          <a:p>
            <a:pPr marL="342900" indent="-342900">
              <a:lnSpc>
                <a:spcPct val="115000"/>
              </a:lnSpc>
              <a:spcAft>
                <a:spcPts val="1000"/>
              </a:spcAft>
              <a:buFont typeface="StoneInformal LT" pitchFamily="2" charset="0"/>
              <a:buChar char="-"/>
            </a:pPr>
            <a:endParaRPr lang="en-GB" sz="100" dirty="0">
              <a:ea typeface="Calibri"/>
              <a:cs typeface="Times New Roman"/>
            </a:endParaRPr>
          </a:p>
          <a:p>
            <a:pPr marL="342900" indent="-342900">
              <a:lnSpc>
                <a:spcPct val="115000"/>
              </a:lnSpc>
              <a:spcAft>
                <a:spcPts val="1000"/>
              </a:spcAft>
              <a:buFont typeface="StoneInformal LT" pitchFamily="2" charset="0"/>
              <a:buChar char="-"/>
            </a:pPr>
            <a:r>
              <a:rPr lang="en-GB" sz="1600" dirty="0" smtClean="0">
                <a:ea typeface="Calibri"/>
                <a:cs typeface="Times New Roman"/>
              </a:rPr>
              <a:t>to </a:t>
            </a:r>
            <a:r>
              <a:rPr lang="en-GB" sz="1600" dirty="0">
                <a:ea typeface="Calibri"/>
                <a:cs typeface="Times New Roman"/>
              </a:rPr>
              <a:t>the court </a:t>
            </a:r>
            <a:r>
              <a:rPr lang="en-GB" sz="1600" dirty="0" smtClean="0">
                <a:ea typeface="Calibri"/>
                <a:cs typeface="Times New Roman"/>
              </a:rPr>
              <a:t>that the coins were </a:t>
            </a:r>
            <a:r>
              <a:rPr lang="en-GB" sz="1600" dirty="0">
                <a:ea typeface="Calibri"/>
                <a:cs typeface="Times New Roman"/>
              </a:rPr>
              <a:t>not made of the right metal. </a:t>
            </a:r>
          </a:p>
        </p:txBody>
      </p:sp>
      <p:pic>
        <p:nvPicPr>
          <p:cNvPr id="6" name="Picture 5"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14</a:t>
            </a:r>
            <a:endParaRPr lang="en-US" sz="1200" dirty="0"/>
          </a:p>
        </p:txBody>
      </p:sp>
    </p:spTree>
    <p:extLst>
      <p:ext uri="{BB962C8B-B14F-4D97-AF65-F5344CB8AC3E}">
        <p14:creationId xmlns:p14="http://schemas.microsoft.com/office/powerpoint/2010/main" val="14042794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558" t="38002" r="14536" b="28812"/>
          <a:stretch/>
        </p:blipFill>
        <p:spPr>
          <a:xfrm>
            <a:off x="251520" y="188640"/>
            <a:ext cx="8630209" cy="2298659"/>
          </a:xfrm>
          <a:prstGeom prst="rect">
            <a:avLst/>
          </a:prstGeom>
        </p:spPr>
      </p:pic>
      <p:pic>
        <p:nvPicPr>
          <p:cNvPr id="8" name="Picture 7" descr="Master_Royal_Mint_Black_Logo_BLACK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9" name="Straight Connector 8"/>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15</a:t>
            </a:r>
            <a:endParaRPr lang="en-US" sz="1200" dirty="0"/>
          </a:p>
        </p:txBody>
      </p:sp>
      <p:sp>
        <p:nvSpPr>
          <p:cNvPr id="13" name="TextBox 12"/>
          <p:cNvSpPr txBox="1"/>
          <p:nvPr/>
        </p:nvSpPr>
        <p:spPr>
          <a:xfrm>
            <a:off x="251520" y="2636912"/>
            <a:ext cx="4392488" cy="3098541"/>
          </a:xfrm>
          <a:prstGeom prst="rect">
            <a:avLst/>
          </a:prstGeom>
          <a:noFill/>
        </p:spPr>
        <p:txBody>
          <a:bodyPr wrap="square" rtlCol="0">
            <a:spAutoFit/>
          </a:bodyPr>
          <a:lstStyle/>
          <a:p>
            <a:r>
              <a:rPr lang="en-GB" sz="3800" dirty="0" smtClean="0">
                <a:solidFill>
                  <a:srgbClr val="203746"/>
                </a:solidFill>
              </a:rPr>
              <a:t>The Defence</a:t>
            </a:r>
          </a:p>
          <a:p>
            <a:endParaRPr lang="en-GB" sz="500" dirty="0" smtClean="0">
              <a:solidFill>
                <a:srgbClr val="B6AA9D"/>
              </a:solidFill>
            </a:endParaRPr>
          </a:p>
          <a:p>
            <a:r>
              <a:rPr lang="en-GB" sz="2000" dirty="0" smtClean="0">
                <a:solidFill>
                  <a:srgbClr val="B6AA9D"/>
                </a:solidFill>
              </a:rPr>
              <a:t>The accused might </a:t>
            </a:r>
            <a:r>
              <a:rPr lang="en-GB" sz="2000" dirty="0">
                <a:solidFill>
                  <a:srgbClr val="B6AA9D"/>
                </a:solidFill>
              </a:rPr>
              <a:t>say…</a:t>
            </a:r>
          </a:p>
          <a:p>
            <a:endParaRPr lang="en-GB" sz="2000" dirty="0"/>
          </a:p>
          <a:p>
            <a:pPr marL="342900" lvl="0" indent="-342900">
              <a:lnSpc>
                <a:spcPct val="115000"/>
              </a:lnSpc>
              <a:spcAft>
                <a:spcPts val="0"/>
              </a:spcAft>
              <a:buFont typeface="StoneInformal LT" pitchFamily="2" charset="0"/>
              <a:buChar char="-"/>
            </a:pPr>
            <a:r>
              <a:rPr lang="en-GB" sz="1400" dirty="0" smtClean="0">
                <a:ea typeface="Calibri"/>
                <a:cs typeface="Times New Roman"/>
              </a:rPr>
              <a:t>that </a:t>
            </a:r>
            <a:r>
              <a:rPr lang="en-GB" sz="1400" dirty="0">
                <a:ea typeface="Calibri"/>
                <a:cs typeface="Times New Roman"/>
              </a:rPr>
              <a:t>the tools belonged to his </a:t>
            </a:r>
            <a:r>
              <a:rPr lang="en-GB" sz="1400" dirty="0" smtClean="0">
                <a:ea typeface="Calibri"/>
                <a:cs typeface="Times New Roman"/>
              </a:rPr>
              <a:t>landlady.</a:t>
            </a:r>
          </a:p>
          <a:p>
            <a:pPr marL="342900" lvl="0" indent="-342900">
              <a:lnSpc>
                <a:spcPct val="115000"/>
              </a:lnSpc>
              <a:spcAft>
                <a:spcPts val="0"/>
              </a:spcAft>
              <a:buFont typeface="StoneInformal LT" pitchFamily="2" charset="0"/>
              <a:buChar char="-"/>
            </a:pPr>
            <a:endParaRPr lang="en-GB" sz="1400" dirty="0" smtClean="0">
              <a:ea typeface="Calibri"/>
              <a:cs typeface="Times New Roman"/>
            </a:endParaRPr>
          </a:p>
          <a:p>
            <a:pPr marL="342900" indent="-342900">
              <a:lnSpc>
                <a:spcPct val="115000"/>
              </a:lnSpc>
              <a:buFont typeface="StoneInformal LT" pitchFamily="2" charset="0"/>
              <a:buChar char="-"/>
            </a:pPr>
            <a:r>
              <a:rPr lang="en-GB" sz="1400" dirty="0" smtClean="0">
                <a:ea typeface="Calibri"/>
                <a:cs typeface="Times New Roman"/>
              </a:rPr>
              <a:t>that </a:t>
            </a:r>
            <a:r>
              <a:rPr lang="en-GB" sz="1400" dirty="0">
                <a:ea typeface="Calibri"/>
                <a:cs typeface="Times New Roman"/>
              </a:rPr>
              <a:t>the tools and other things did not belong </a:t>
            </a:r>
            <a:r>
              <a:rPr lang="en-GB" sz="1400" dirty="0" smtClean="0">
                <a:ea typeface="Calibri"/>
                <a:cs typeface="Times New Roman"/>
              </a:rPr>
              <a:t/>
            </a:r>
            <a:br>
              <a:rPr lang="en-GB" sz="1400" dirty="0" smtClean="0">
                <a:ea typeface="Calibri"/>
                <a:cs typeface="Times New Roman"/>
              </a:rPr>
            </a:br>
            <a:r>
              <a:rPr lang="en-GB" sz="1400" dirty="0" smtClean="0">
                <a:ea typeface="Calibri"/>
                <a:cs typeface="Times New Roman"/>
              </a:rPr>
              <a:t>to </a:t>
            </a:r>
            <a:r>
              <a:rPr lang="en-GB" sz="1400" dirty="0">
                <a:ea typeface="Calibri"/>
                <a:cs typeface="Times New Roman"/>
              </a:rPr>
              <a:t>them</a:t>
            </a:r>
            <a:r>
              <a:rPr lang="en-GB" sz="1400" dirty="0" smtClean="0">
                <a:ea typeface="Calibri"/>
                <a:cs typeface="Times New Roman"/>
              </a:rPr>
              <a:t>.</a:t>
            </a:r>
          </a:p>
          <a:p>
            <a:pPr marL="342900" indent="-342900">
              <a:lnSpc>
                <a:spcPct val="115000"/>
              </a:lnSpc>
              <a:buFont typeface="StoneInformal LT" pitchFamily="2" charset="0"/>
              <a:buChar char="-"/>
            </a:pPr>
            <a:endParaRPr lang="en-GB" sz="1400" dirty="0">
              <a:ea typeface="Calibri"/>
              <a:cs typeface="Times New Roman"/>
            </a:endParaRPr>
          </a:p>
          <a:p>
            <a:pPr marL="342900" lvl="0" indent="-342900">
              <a:lnSpc>
                <a:spcPct val="115000"/>
              </a:lnSpc>
              <a:buFont typeface="StoneInformal LT" pitchFamily="2" charset="0"/>
              <a:buChar char="-"/>
            </a:pPr>
            <a:r>
              <a:rPr lang="en-GB" sz="1400" dirty="0" smtClean="0">
                <a:ea typeface="Calibri"/>
                <a:cs typeface="Times New Roman"/>
              </a:rPr>
              <a:t>that </a:t>
            </a:r>
            <a:r>
              <a:rPr lang="en-GB" sz="1400" dirty="0">
                <a:ea typeface="Calibri"/>
                <a:cs typeface="Times New Roman"/>
              </a:rPr>
              <a:t>they belonged to her husband, but that she could not tell the court his secrets</a:t>
            </a:r>
            <a:r>
              <a:rPr lang="en-GB" sz="1400" dirty="0" smtClean="0">
                <a:ea typeface="Calibri"/>
                <a:cs typeface="Times New Roman"/>
              </a:rPr>
              <a:t>.</a:t>
            </a:r>
            <a:endParaRPr lang="en-GB" sz="1400" dirty="0">
              <a:ea typeface="Calibri"/>
              <a:cs typeface="Times New Roman"/>
            </a:endParaRPr>
          </a:p>
        </p:txBody>
      </p:sp>
      <p:sp>
        <p:nvSpPr>
          <p:cNvPr id="11" name="TextBox 10"/>
          <p:cNvSpPr txBox="1"/>
          <p:nvPr/>
        </p:nvSpPr>
        <p:spPr>
          <a:xfrm>
            <a:off x="4716016" y="2708920"/>
            <a:ext cx="4032448" cy="3307829"/>
          </a:xfrm>
          <a:prstGeom prst="rect">
            <a:avLst/>
          </a:prstGeom>
          <a:noFill/>
        </p:spPr>
        <p:txBody>
          <a:bodyPr wrap="square" rtlCol="0">
            <a:spAutoFit/>
          </a:bodyPr>
          <a:lstStyle/>
          <a:p>
            <a:pPr marL="342900" indent="-342900">
              <a:lnSpc>
                <a:spcPct val="115000"/>
              </a:lnSpc>
              <a:buFont typeface="StoneInformal LT" pitchFamily="2" charset="0"/>
              <a:buChar char="-"/>
            </a:pPr>
            <a:r>
              <a:rPr lang="en-GB" sz="1400" dirty="0" smtClean="0">
                <a:ea typeface="Calibri"/>
                <a:cs typeface="Times New Roman"/>
              </a:rPr>
              <a:t>that they have </a:t>
            </a:r>
            <a:r>
              <a:rPr lang="en-GB" sz="1400" dirty="0">
                <a:ea typeface="Calibri"/>
                <a:cs typeface="Times New Roman"/>
              </a:rPr>
              <a:t>asked for people who knew them to speak to the court and say that they did not do it</a:t>
            </a:r>
            <a:r>
              <a:rPr lang="en-GB" sz="1400" dirty="0" smtClean="0">
                <a:ea typeface="Calibri"/>
                <a:cs typeface="Times New Roman"/>
              </a:rPr>
              <a:t>.</a:t>
            </a:r>
          </a:p>
          <a:p>
            <a:pPr>
              <a:lnSpc>
                <a:spcPct val="115000"/>
              </a:lnSpc>
            </a:pPr>
            <a:endParaRPr lang="en-GB" sz="1400" dirty="0">
              <a:ea typeface="Calibri"/>
              <a:cs typeface="Times New Roman"/>
            </a:endParaRPr>
          </a:p>
          <a:p>
            <a:pPr marL="342900" indent="-342900">
              <a:lnSpc>
                <a:spcPct val="115000"/>
              </a:lnSpc>
              <a:buFont typeface="StoneInformal LT" pitchFamily="2" charset="0"/>
              <a:buChar char="-"/>
            </a:pPr>
            <a:r>
              <a:rPr lang="en-GB" sz="1400" dirty="0" smtClean="0">
                <a:ea typeface="Calibri"/>
                <a:cs typeface="Times New Roman"/>
              </a:rPr>
              <a:t>that </a:t>
            </a:r>
            <a:r>
              <a:rPr lang="en-GB" sz="1400" dirty="0">
                <a:ea typeface="Calibri"/>
                <a:cs typeface="Times New Roman"/>
              </a:rPr>
              <a:t>the tools did belong to them but that they worked at home as a </a:t>
            </a:r>
            <a:r>
              <a:rPr lang="en-GB" sz="1400" dirty="0" smtClean="0">
                <a:ea typeface="Calibri"/>
                <a:cs typeface="Times New Roman"/>
              </a:rPr>
              <a:t>silversmith and it </a:t>
            </a:r>
            <a:r>
              <a:rPr lang="en-GB" sz="1400" dirty="0">
                <a:ea typeface="Calibri"/>
                <a:cs typeface="Times New Roman"/>
              </a:rPr>
              <a:t>was legal for them to have them</a:t>
            </a:r>
            <a:r>
              <a:rPr lang="en-GB" sz="1400" dirty="0" smtClean="0">
                <a:ea typeface="Calibri"/>
                <a:cs typeface="Times New Roman"/>
              </a:rPr>
              <a:t>.</a:t>
            </a:r>
          </a:p>
          <a:p>
            <a:pPr lvl="0">
              <a:lnSpc>
                <a:spcPct val="115000"/>
              </a:lnSpc>
              <a:spcAft>
                <a:spcPts val="0"/>
              </a:spcAft>
            </a:pPr>
            <a:endParaRPr lang="en-GB" sz="1400" dirty="0" smtClean="0">
              <a:ea typeface="Calibri"/>
              <a:cs typeface="Times New Roman"/>
            </a:endParaRPr>
          </a:p>
          <a:p>
            <a:pPr marL="342900" lvl="0" indent="-342900">
              <a:lnSpc>
                <a:spcPct val="115000"/>
              </a:lnSpc>
              <a:spcAft>
                <a:spcPts val="0"/>
              </a:spcAft>
              <a:buFont typeface="StoneInformal LT" pitchFamily="2" charset="0"/>
              <a:buChar char="-"/>
            </a:pPr>
            <a:r>
              <a:rPr lang="en-GB" sz="1400" dirty="0" smtClean="0">
                <a:ea typeface="Calibri"/>
                <a:cs typeface="Times New Roman"/>
              </a:rPr>
              <a:t>that he did not know anything about the equipment found in his house and that it might belong to his lodger (someone who paid money to live in his house with him).</a:t>
            </a:r>
          </a:p>
          <a:p>
            <a:pPr marL="342900" lvl="0" indent="-342900">
              <a:lnSpc>
                <a:spcPct val="115000"/>
              </a:lnSpc>
              <a:spcAft>
                <a:spcPts val="0"/>
              </a:spcAft>
              <a:buFont typeface="StoneInformal LT" pitchFamily="2" charset="0"/>
              <a:buChar char="-"/>
            </a:pPr>
            <a:endParaRPr lang="en-GB" sz="1400" dirty="0" smtClean="0">
              <a:ea typeface="Calibri"/>
              <a:cs typeface="Times New Roman"/>
            </a:endParaRPr>
          </a:p>
        </p:txBody>
      </p:sp>
    </p:spTree>
    <p:extLst>
      <p:ext uri="{BB962C8B-B14F-4D97-AF65-F5344CB8AC3E}">
        <p14:creationId xmlns:p14="http://schemas.microsoft.com/office/powerpoint/2010/main" val="12388583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548680"/>
            <a:ext cx="4286250" cy="3657600"/>
          </a:xfrm>
          <a:prstGeom prst="rect">
            <a:avLst/>
          </a:prstGeom>
        </p:spPr>
      </p:pic>
      <p:pic>
        <p:nvPicPr>
          <p:cNvPr id="6" name="Picture 5"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16</a:t>
            </a:r>
            <a:endParaRPr lang="en-US" sz="1200" dirty="0"/>
          </a:p>
        </p:txBody>
      </p:sp>
      <p:sp>
        <p:nvSpPr>
          <p:cNvPr id="13" name="TextBox 12"/>
          <p:cNvSpPr txBox="1"/>
          <p:nvPr/>
        </p:nvSpPr>
        <p:spPr>
          <a:xfrm>
            <a:off x="4932040" y="476672"/>
            <a:ext cx="3888432" cy="5348132"/>
          </a:xfrm>
          <a:prstGeom prst="rect">
            <a:avLst/>
          </a:prstGeom>
          <a:noFill/>
        </p:spPr>
        <p:txBody>
          <a:bodyPr wrap="square" rtlCol="0">
            <a:spAutoFit/>
          </a:bodyPr>
          <a:lstStyle/>
          <a:p>
            <a:r>
              <a:rPr lang="en-GB" sz="2800" dirty="0" smtClean="0">
                <a:solidFill>
                  <a:srgbClr val="B6AA9D"/>
                </a:solidFill>
              </a:rPr>
              <a:t>Character witnesses </a:t>
            </a:r>
            <a:endParaRPr lang="en-GB" sz="2800" dirty="0">
              <a:solidFill>
                <a:srgbClr val="B6AA9D"/>
              </a:solidFill>
            </a:endParaRPr>
          </a:p>
          <a:p>
            <a:r>
              <a:rPr lang="en-GB" sz="2800" dirty="0">
                <a:solidFill>
                  <a:srgbClr val="B6AA9D"/>
                </a:solidFill>
              </a:rPr>
              <a:t>might say…</a:t>
            </a:r>
          </a:p>
          <a:p>
            <a:endParaRPr lang="en-GB" sz="2000" dirty="0" smtClean="0">
              <a:solidFill>
                <a:srgbClr val="203746"/>
              </a:solidFill>
            </a:endParaRP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that </a:t>
            </a:r>
            <a:r>
              <a:rPr lang="en-GB" sz="1600" dirty="0">
                <a:solidFill>
                  <a:srgbClr val="203746"/>
                </a:solidFill>
                <a:ea typeface="Calibri"/>
                <a:cs typeface="Times New Roman"/>
              </a:rPr>
              <a:t>they had known the accused </a:t>
            </a:r>
            <a:r>
              <a:rPr lang="en-GB" sz="1600" dirty="0" smtClean="0">
                <a:solidFill>
                  <a:srgbClr val="203746"/>
                </a:solidFill>
                <a:ea typeface="Calibri"/>
                <a:cs typeface="Times New Roman"/>
              </a:rPr>
              <a:t>a </a:t>
            </a:r>
            <a:r>
              <a:rPr lang="en-GB" sz="1600" dirty="0">
                <a:solidFill>
                  <a:srgbClr val="203746"/>
                </a:solidFill>
                <a:ea typeface="Calibri"/>
                <a:cs typeface="Times New Roman"/>
              </a:rPr>
              <a:t>long time and that they could be trusted.</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that </a:t>
            </a:r>
            <a:r>
              <a:rPr lang="en-GB" sz="1600" dirty="0">
                <a:solidFill>
                  <a:srgbClr val="203746"/>
                </a:solidFill>
                <a:ea typeface="Calibri"/>
                <a:cs typeface="Times New Roman"/>
              </a:rPr>
              <a:t>the </a:t>
            </a:r>
            <a:r>
              <a:rPr lang="en-GB" sz="1600" dirty="0" smtClean="0">
                <a:solidFill>
                  <a:srgbClr val="203746"/>
                </a:solidFill>
                <a:ea typeface="Calibri"/>
                <a:cs typeface="Times New Roman"/>
              </a:rPr>
              <a:t>accused </a:t>
            </a:r>
            <a:r>
              <a:rPr lang="en-GB" sz="1600" dirty="0">
                <a:solidFill>
                  <a:srgbClr val="203746"/>
                </a:solidFill>
                <a:ea typeface="Calibri"/>
                <a:cs typeface="Times New Roman"/>
              </a:rPr>
              <a:t>story was </a:t>
            </a:r>
            <a:r>
              <a:rPr lang="en-GB" sz="1600" dirty="0" smtClean="0">
                <a:solidFill>
                  <a:srgbClr val="203746"/>
                </a:solidFill>
                <a:ea typeface="Calibri"/>
                <a:cs typeface="Times New Roman"/>
              </a:rPr>
              <a:t>true – that </a:t>
            </a:r>
            <a:r>
              <a:rPr lang="en-GB" sz="1600" dirty="0">
                <a:solidFill>
                  <a:srgbClr val="203746"/>
                </a:solidFill>
                <a:ea typeface="Calibri"/>
                <a:cs typeface="Times New Roman"/>
              </a:rPr>
              <a:t>they were a </a:t>
            </a:r>
            <a:r>
              <a:rPr lang="en-GB" sz="1600" dirty="0" smtClean="0">
                <a:solidFill>
                  <a:srgbClr val="203746"/>
                </a:solidFill>
                <a:ea typeface="Calibri"/>
                <a:cs typeface="Times New Roman"/>
              </a:rPr>
              <a:t>silversmith </a:t>
            </a:r>
            <a:r>
              <a:rPr lang="en-GB" sz="1600" dirty="0">
                <a:solidFill>
                  <a:srgbClr val="203746"/>
                </a:solidFill>
                <a:ea typeface="Calibri"/>
                <a:cs typeface="Times New Roman"/>
              </a:rPr>
              <a:t>and it was legal for them to own the tools.</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0"/>
              </a:spcAft>
              <a:buFont typeface="StoneInformal LT" pitchFamily="2" charset="0"/>
              <a:buChar char="-"/>
            </a:pPr>
            <a:r>
              <a:rPr lang="en-GB" sz="1600" dirty="0" smtClean="0">
                <a:solidFill>
                  <a:srgbClr val="203746"/>
                </a:solidFill>
                <a:ea typeface="Calibri"/>
                <a:cs typeface="Times New Roman"/>
              </a:rPr>
              <a:t>that </a:t>
            </a:r>
            <a:r>
              <a:rPr lang="en-GB" sz="1600" dirty="0">
                <a:solidFill>
                  <a:srgbClr val="203746"/>
                </a:solidFill>
                <a:ea typeface="Calibri"/>
                <a:cs typeface="Times New Roman"/>
              </a:rPr>
              <a:t>they were hardworking people with jobs who would not have the time to make counterfeit money.</a:t>
            </a:r>
          </a:p>
          <a:p>
            <a:pPr marL="285750" lvl="0" indent="-285750">
              <a:lnSpc>
                <a:spcPct val="115000"/>
              </a:lnSpc>
              <a:spcAft>
                <a:spcPts val="0"/>
              </a:spcAft>
              <a:buFont typeface="StoneInformal LT" pitchFamily="2" charset="0"/>
              <a:buChar char="-"/>
            </a:pPr>
            <a:endParaRPr lang="en-GB" sz="1600" dirty="0">
              <a:solidFill>
                <a:srgbClr val="203746"/>
              </a:solidFill>
              <a:ea typeface="Calibri"/>
              <a:cs typeface="Times New Roman"/>
            </a:endParaRPr>
          </a:p>
          <a:p>
            <a:pPr marL="342900" lvl="0" indent="-342900">
              <a:lnSpc>
                <a:spcPct val="115000"/>
              </a:lnSpc>
              <a:spcAft>
                <a:spcPts val="1000"/>
              </a:spcAft>
              <a:buFont typeface="StoneInformal LT" pitchFamily="2" charset="0"/>
              <a:buChar char="-"/>
            </a:pPr>
            <a:r>
              <a:rPr lang="en-GB" sz="1600" dirty="0" smtClean="0">
                <a:solidFill>
                  <a:srgbClr val="203746"/>
                </a:solidFill>
                <a:ea typeface="Calibri"/>
                <a:cs typeface="Times New Roman"/>
              </a:rPr>
              <a:t>that </a:t>
            </a:r>
            <a:r>
              <a:rPr lang="en-GB" sz="1600" dirty="0">
                <a:solidFill>
                  <a:srgbClr val="203746"/>
                </a:solidFill>
                <a:ea typeface="Calibri"/>
                <a:cs typeface="Times New Roman"/>
              </a:rPr>
              <a:t>the </a:t>
            </a:r>
            <a:r>
              <a:rPr lang="en-GB" sz="1600" dirty="0" smtClean="0">
                <a:solidFill>
                  <a:srgbClr val="203746"/>
                </a:solidFill>
                <a:ea typeface="Calibri"/>
                <a:cs typeface="Times New Roman"/>
              </a:rPr>
              <a:t>accused </a:t>
            </a:r>
            <a:r>
              <a:rPr lang="en-GB" sz="1600" dirty="0">
                <a:solidFill>
                  <a:srgbClr val="203746"/>
                </a:solidFill>
                <a:ea typeface="Calibri"/>
                <a:cs typeface="Times New Roman"/>
              </a:rPr>
              <a:t>was well respected in the community and was a good citizen.</a:t>
            </a:r>
          </a:p>
          <a:p>
            <a:pPr marL="342900" lvl="0" indent="-342900">
              <a:lnSpc>
                <a:spcPct val="115000"/>
              </a:lnSpc>
              <a:spcAft>
                <a:spcPts val="1000"/>
              </a:spcAft>
              <a:buFont typeface="StoneInformal LT" pitchFamily="2" charset="0"/>
              <a:buChar char="-"/>
            </a:pPr>
            <a:endParaRPr lang="en-GB" sz="1600" dirty="0">
              <a:solidFill>
                <a:srgbClr val="203746"/>
              </a:solidFill>
              <a:ea typeface="Calibri"/>
              <a:cs typeface="Times New Roman"/>
            </a:endParaRPr>
          </a:p>
        </p:txBody>
      </p:sp>
      <p:sp>
        <p:nvSpPr>
          <p:cNvPr id="9" name="Rectangle 8"/>
          <p:cNvSpPr/>
          <p:nvPr/>
        </p:nvSpPr>
        <p:spPr>
          <a:xfrm>
            <a:off x="467544" y="4797152"/>
            <a:ext cx="3888432" cy="864096"/>
          </a:xfrm>
          <a:prstGeom prst="rect">
            <a:avLst/>
          </a:prstGeom>
          <a:solidFill>
            <a:srgbClr val="2F0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11560" y="4869160"/>
            <a:ext cx="3744416" cy="677108"/>
          </a:xfrm>
          <a:prstGeom prst="rect">
            <a:avLst/>
          </a:prstGeom>
        </p:spPr>
        <p:txBody>
          <a:bodyPr wrap="square">
            <a:spAutoFit/>
          </a:bodyPr>
          <a:lstStyle/>
          <a:p>
            <a:r>
              <a:rPr lang="en-GB" dirty="0">
                <a:solidFill>
                  <a:srgbClr val="B6AA9D"/>
                </a:solidFill>
              </a:rPr>
              <a:t>Character </a:t>
            </a:r>
            <a:r>
              <a:rPr lang="en-GB" dirty="0" smtClean="0">
                <a:solidFill>
                  <a:srgbClr val="B6AA9D"/>
                </a:solidFill>
              </a:rPr>
              <a:t>witness</a:t>
            </a:r>
            <a:endParaRPr lang="en-GB" dirty="0">
              <a:solidFill>
                <a:srgbClr val="B6AA9D"/>
              </a:solidFill>
            </a:endParaRPr>
          </a:p>
          <a:p>
            <a:r>
              <a:rPr lang="en-GB" sz="1000" i="1" dirty="0" smtClean="0">
                <a:solidFill>
                  <a:schemeClr val="bg1"/>
                </a:solidFill>
              </a:rPr>
              <a:t>noun</a:t>
            </a:r>
          </a:p>
          <a:p>
            <a:r>
              <a:rPr lang="en-GB" sz="1000" dirty="0" smtClean="0">
                <a:solidFill>
                  <a:schemeClr val="bg1"/>
                </a:solidFill>
              </a:rPr>
              <a:t>A person who attests to another’s good reputation in a court of law.</a:t>
            </a:r>
            <a:endParaRPr lang="en-US" sz="1000" dirty="0">
              <a:solidFill>
                <a:schemeClr val="bg1"/>
              </a:solidFill>
            </a:endParaRPr>
          </a:p>
        </p:txBody>
      </p:sp>
    </p:spTree>
    <p:extLst>
      <p:ext uri="{BB962C8B-B14F-4D97-AF65-F5344CB8AC3E}">
        <p14:creationId xmlns:p14="http://schemas.microsoft.com/office/powerpoint/2010/main" val="15538356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b/b7/The_Jury_by_John_Morga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66" t="-76" r="4488"/>
          <a:stretch/>
        </p:blipFill>
        <p:spPr bwMode="auto">
          <a:xfrm>
            <a:off x="272877" y="241414"/>
            <a:ext cx="8585128" cy="5751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17</a:t>
            </a:r>
            <a:endParaRPr lang="en-US" sz="1200" dirty="0"/>
          </a:p>
        </p:txBody>
      </p:sp>
      <p:sp>
        <p:nvSpPr>
          <p:cNvPr id="10" name="Rectangle 9"/>
          <p:cNvSpPr/>
          <p:nvPr/>
        </p:nvSpPr>
        <p:spPr>
          <a:xfrm>
            <a:off x="539552" y="548680"/>
            <a:ext cx="2232248" cy="6480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83568" y="476672"/>
            <a:ext cx="2016224" cy="677108"/>
          </a:xfrm>
          <a:prstGeom prst="rect">
            <a:avLst/>
          </a:prstGeom>
          <a:noFill/>
        </p:spPr>
        <p:txBody>
          <a:bodyPr wrap="square" rtlCol="0">
            <a:spAutoFit/>
          </a:bodyPr>
          <a:lstStyle/>
          <a:p>
            <a:r>
              <a:rPr lang="en-GB" sz="3800" dirty="0" smtClean="0">
                <a:solidFill>
                  <a:srgbClr val="B6AA9D"/>
                </a:solidFill>
              </a:rPr>
              <a:t>The Jury</a:t>
            </a:r>
          </a:p>
        </p:txBody>
      </p:sp>
      <p:sp>
        <p:nvSpPr>
          <p:cNvPr id="12" name="Rectangle 11"/>
          <p:cNvSpPr/>
          <p:nvPr/>
        </p:nvSpPr>
        <p:spPr>
          <a:xfrm>
            <a:off x="539552" y="1340768"/>
            <a:ext cx="3456384" cy="446449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1560" y="1412776"/>
            <a:ext cx="3384376" cy="4278094"/>
          </a:xfrm>
          <a:prstGeom prst="rect">
            <a:avLst/>
          </a:prstGeom>
          <a:noFill/>
        </p:spPr>
        <p:txBody>
          <a:bodyPr wrap="square" rtlCol="0">
            <a:spAutoFit/>
          </a:bodyPr>
          <a:lstStyle/>
          <a:p>
            <a:r>
              <a:rPr lang="en-GB" sz="1600" dirty="0" smtClean="0">
                <a:solidFill>
                  <a:srgbClr val="B6AA9D"/>
                </a:solidFill>
              </a:rPr>
              <a:t>Juries </a:t>
            </a:r>
            <a:r>
              <a:rPr lang="en-GB" sz="1600" dirty="0">
                <a:solidFill>
                  <a:srgbClr val="B6AA9D"/>
                </a:solidFill>
              </a:rPr>
              <a:t>would have been made up of 12 </a:t>
            </a:r>
            <a:r>
              <a:rPr lang="en-GB" sz="1600" dirty="0" smtClean="0">
                <a:solidFill>
                  <a:srgbClr val="B6AA9D"/>
                </a:solidFill>
              </a:rPr>
              <a:t>men – in </a:t>
            </a:r>
            <a:r>
              <a:rPr lang="en-GB" sz="1600" dirty="0">
                <a:solidFill>
                  <a:srgbClr val="B6AA9D"/>
                </a:solidFill>
              </a:rPr>
              <a:t>those times women were not allowed to be on a jury. </a:t>
            </a:r>
          </a:p>
          <a:p>
            <a:pPr marL="285750" indent="-285750">
              <a:buFont typeface="StoneInformal LT" pitchFamily="2" charset="0"/>
              <a:buChar char="-"/>
            </a:pPr>
            <a:endParaRPr lang="en-GB" sz="1600" dirty="0">
              <a:solidFill>
                <a:schemeClr val="bg1"/>
              </a:solidFill>
            </a:endParaRPr>
          </a:p>
          <a:p>
            <a:pPr marL="285750" indent="-285750">
              <a:buFont typeface="StoneInformal LT" pitchFamily="2" charset="0"/>
              <a:buChar char="-"/>
            </a:pPr>
            <a:r>
              <a:rPr lang="en-GB" sz="1600" dirty="0">
                <a:solidFill>
                  <a:schemeClr val="bg1"/>
                </a:solidFill>
              </a:rPr>
              <a:t>Only men aged between 21 and 70 who owned property (a house or land) that was worth more than £10 a year (a lot of money in the 17</a:t>
            </a:r>
            <a:r>
              <a:rPr lang="en-GB" sz="1600" baseline="30000" dirty="0">
                <a:solidFill>
                  <a:schemeClr val="bg1"/>
                </a:solidFill>
              </a:rPr>
              <a:t>th</a:t>
            </a:r>
            <a:r>
              <a:rPr lang="en-GB" sz="1600" dirty="0">
                <a:solidFill>
                  <a:schemeClr val="bg1"/>
                </a:solidFill>
              </a:rPr>
              <a:t> </a:t>
            </a:r>
            <a:r>
              <a:rPr lang="en-GB" sz="1600" dirty="0" smtClean="0">
                <a:solidFill>
                  <a:schemeClr val="bg1"/>
                </a:solidFill>
              </a:rPr>
              <a:t>century) </a:t>
            </a:r>
            <a:r>
              <a:rPr lang="en-GB" sz="1600" dirty="0">
                <a:solidFill>
                  <a:schemeClr val="bg1"/>
                </a:solidFill>
              </a:rPr>
              <a:t>could be jurors.</a:t>
            </a:r>
          </a:p>
          <a:p>
            <a:pPr marL="285750" indent="-285750">
              <a:buFont typeface="StoneInformal LT" pitchFamily="2" charset="0"/>
              <a:buChar char="-"/>
            </a:pPr>
            <a:endParaRPr lang="en-GB" sz="1600" dirty="0">
              <a:solidFill>
                <a:schemeClr val="bg1"/>
              </a:solidFill>
            </a:endParaRPr>
          </a:p>
          <a:p>
            <a:pPr marL="285750" indent="-285750">
              <a:buFont typeface="StoneInformal LT" pitchFamily="2" charset="0"/>
              <a:buChar char="-"/>
            </a:pPr>
            <a:r>
              <a:rPr lang="en-GB" sz="1600" dirty="0">
                <a:solidFill>
                  <a:schemeClr val="bg1"/>
                </a:solidFill>
              </a:rPr>
              <a:t>A person having counterfeit coins was not enough by itself to convict </a:t>
            </a:r>
            <a:r>
              <a:rPr lang="en-GB" sz="1600" dirty="0" smtClean="0">
                <a:solidFill>
                  <a:schemeClr val="bg1"/>
                </a:solidFill>
              </a:rPr>
              <a:t>them </a:t>
            </a:r>
            <a:r>
              <a:rPr lang="en-GB" sz="1600" dirty="0">
                <a:solidFill>
                  <a:schemeClr val="bg1"/>
                </a:solidFill>
              </a:rPr>
              <a:t>as those coins could have been made by someone else. This meant it was important that a </a:t>
            </a:r>
            <a:r>
              <a:rPr lang="en-GB" sz="1600" dirty="0" smtClean="0">
                <a:solidFill>
                  <a:schemeClr val="bg1"/>
                </a:solidFill>
              </a:rPr>
              <a:t>counterfeiter’s </a:t>
            </a:r>
            <a:r>
              <a:rPr lang="en-GB" sz="1600" dirty="0">
                <a:solidFill>
                  <a:schemeClr val="bg1"/>
                </a:solidFill>
              </a:rPr>
              <a:t>or </a:t>
            </a:r>
            <a:r>
              <a:rPr lang="en-GB" sz="1600" dirty="0" smtClean="0">
                <a:solidFill>
                  <a:schemeClr val="bg1"/>
                </a:solidFill>
              </a:rPr>
              <a:t>clipper’s </a:t>
            </a:r>
            <a:r>
              <a:rPr lang="en-GB" sz="1600" dirty="0">
                <a:solidFill>
                  <a:schemeClr val="bg1"/>
                </a:solidFill>
              </a:rPr>
              <a:t>tools were produced in court. </a:t>
            </a:r>
          </a:p>
        </p:txBody>
      </p:sp>
    </p:spTree>
    <p:extLst>
      <p:ext uri="{BB962C8B-B14F-4D97-AF65-F5344CB8AC3E}">
        <p14:creationId xmlns:p14="http://schemas.microsoft.com/office/powerpoint/2010/main" val="38909236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385" t="3213" r="4678" b="12302"/>
          <a:stretch/>
        </p:blipFill>
        <p:spPr>
          <a:xfrm>
            <a:off x="4575936" y="220422"/>
            <a:ext cx="4303059" cy="5793940"/>
          </a:xfrm>
          <a:prstGeom prst="rect">
            <a:avLst/>
          </a:prstGeom>
        </p:spPr>
      </p:pic>
      <p:pic>
        <p:nvPicPr>
          <p:cNvPr id="5" name="Picture 4"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18</a:t>
            </a:r>
            <a:endParaRPr lang="en-US" sz="1200" dirty="0"/>
          </a:p>
        </p:txBody>
      </p:sp>
      <p:sp>
        <p:nvSpPr>
          <p:cNvPr id="9" name="TextBox 8"/>
          <p:cNvSpPr txBox="1"/>
          <p:nvPr/>
        </p:nvSpPr>
        <p:spPr>
          <a:xfrm>
            <a:off x="467544" y="548680"/>
            <a:ext cx="3744416" cy="4262706"/>
          </a:xfrm>
          <a:prstGeom prst="rect">
            <a:avLst/>
          </a:prstGeom>
          <a:noFill/>
        </p:spPr>
        <p:txBody>
          <a:bodyPr wrap="square" rtlCol="0">
            <a:spAutoFit/>
          </a:bodyPr>
          <a:lstStyle/>
          <a:p>
            <a:r>
              <a:rPr lang="en-GB" sz="3800" dirty="0" smtClean="0">
                <a:solidFill>
                  <a:srgbClr val="B6AA9D"/>
                </a:solidFill>
              </a:rPr>
              <a:t>The Judge</a:t>
            </a:r>
          </a:p>
          <a:p>
            <a:endParaRPr lang="en-GB" sz="500" dirty="0" smtClean="0">
              <a:solidFill>
                <a:srgbClr val="B6AA9D"/>
              </a:solidFill>
            </a:endParaRPr>
          </a:p>
          <a:p>
            <a:endParaRPr lang="en-GB" sz="2000" dirty="0"/>
          </a:p>
          <a:p>
            <a:pPr marL="285750" indent="-285750">
              <a:buFont typeface="StoneInformal LT" pitchFamily="2" charset="0"/>
              <a:buChar char="-"/>
            </a:pPr>
            <a:r>
              <a:rPr lang="en-GB" sz="1600" dirty="0"/>
              <a:t>A correctly-dressed judge would have worn a black robe faced with </a:t>
            </a:r>
            <a:r>
              <a:rPr lang="en-GB" sz="1600" dirty="0" err="1"/>
              <a:t>miniver</a:t>
            </a:r>
            <a:r>
              <a:rPr lang="en-GB" sz="1600" dirty="0"/>
              <a:t> </a:t>
            </a:r>
            <a:r>
              <a:rPr lang="en-GB" sz="1600" dirty="0" smtClean="0"/>
              <a:t/>
            </a:r>
            <a:br>
              <a:rPr lang="en-GB" sz="1600" dirty="0" smtClean="0"/>
            </a:br>
            <a:r>
              <a:rPr lang="en-GB" sz="1600" dirty="0" smtClean="0"/>
              <a:t>(</a:t>
            </a:r>
            <a:r>
              <a:rPr lang="en-GB" sz="1600" dirty="0"/>
              <a:t>a light-coloured fur) in </a:t>
            </a:r>
            <a:r>
              <a:rPr lang="en-GB" sz="1600" dirty="0" smtClean="0"/>
              <a:t>winter </a:t>
            </a:r>
            <a:r>
              <a:rPr lang="en-GB" sz="1600" dirty="0"/>
              <a:t>and violet or scarlet robes, faced with </a:t>
            </a:r>
            <a:r>
              <a:rPr lang="en-GB" sz="1600" dirty="0" smtClean="0"/>
              <a:t/>
            </a:r>
            <a:br>
              <a:rPr lang="en-GB" sz="1600" dirty="0" smtClean="0"/>
            </a:br>
            <a:r>
              <a:rPr lang="en-GB" sz="1600" dirty="0" smtClean="0"/>
              <a:t>shot</a:t>
            </a:r>
            <a:r>
              <a:rPr lang="en-GB" sz="1600" dirty="0"/>
              <a:t>-pink taffeta, in summer. </a:t>
            </a:r>
          </a:p>
          <a:p>
            <a:pPr marL="285750" indent="-285750">
              <a:buFont typeface="StoneInformal LT" pitchFamily="2" charset="0"/>
              <a:buChar char="-"/>
            </a:pPr>
            <a:endParaRPr lang="en-GB" sz="1600" dirty="0"/>
          </a:p>
          <a:p>
            <a:pPr marL="285750" indent="-285750">
              <a:buFont typeface="StoneInformal LT" pitchFamily="2" charset="0"/>
              <a:buChar char="-"/>
            </a:pPr>
            <a:r>
              <a:rPr lang="en-GB" sz="1600" dirty="0"/>
              <a:t>The judge was in charge of everything that happened in the court and would keep everyone in check by saying “ORDER” if people got too noisy. </a:t>
            </a:r>
          </a:p>
          <a:p>
            <a:pPr marL="285750" indent="-285750">
              <a:buFont typeface="StoneInformal LT" pitchFamily="2" charset="0"/>
              <a:buChar char="-"/>
            </a:pPr>
            <a:endParaRPr lang="en-GB" sz="1600" dirty="0"/>
          </a:p>
          <a:p>
            <a:pPr marL="285750" indent="-285750">
              <a:buFont typeface="StoneInformal LT" pitchFamily="2" charset="0"/>
              <a:buChar char="-"/>
            </a:pPr>
            <a:r>
              <a:rPr lang="en-GB" sz="1600" dirty="0"/>
              <a:t>If he had to sentence someone to death he would have worn a black cap.</a:t>
            </a:r>
          </a:p>
        </p:txBody>
      </p:sp>
    </p:spTree>
    <p:extLst>
      <p:ext uri="{BB962C8B-B14F-4D97-AF65-F5344CB8AC3E}">
        <p14:creationId xmlns:p14="http://schemas.microsoft.com/office/powerpoint/2010/main" val="39583140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1" t="19763" r="6348" b="8992"/>
          <a:stretch/>
        </p:blipFill>
        <p:spPr>
          <a:xfrm>
            <a:off x="252411" y="212987"/>
            <a:ext cx="8640069" cy="5797993"/>
          </a:xfrm>
          <a:prstGeom prst="rect">
            <a:avLst/>
          </a:prstGeom>
        </p:spPr>
      </p:pic>
      <p:sp>
        <p:nvSpPr>
          <p:cNvPr id="12" name="Rectangle 11"/>
          <p:cNvSpPr/>
          <p:nvPr/>
        </p:nvSpPr>
        <p:spPr>
          <a:xfrm>
            <a:off x="611560" y="620688"/>
            <a:ext cx="3744416" cy="24482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3568" y="692696"/>
            <a:ext cx="3672408" cy="2246769"/>
          </a:xfrm>
          <a:prstGeom prst="rect">
            <a:avLst/>
          </a:prstGeom>
          <a:noFill/>
        </p:spPr>
        <p:txBody>
          <a:bodyPr wrap="square" rtlCol="0">
            <a:spAutoFit/>
          </a:bodyPr>
          <a:lstStyle/>
          <a:p>
            <a:r>
              <a:rPr lang="en-GB" sz="2000" dirty="0">
                <a:solidFill>
                  <a:srgbClr val="B6AA9D"/>
                </a:solidFill>
              </a:rPr>
              <a:t>Before there were machines at </a:t>
            </a:r>
            <a:r>
              <a:rPr lang="en-GB" sz="2000" dirty="0" smtClean="0">
                <a:solidFill>
                  <a:srgbClr val="B6AA9D"/>
                </a:solidFill>
              </a:rPr>
              <a:t>The </a:t>
            </a:r>
            <a:r>
              <a:rPr lang="en-GB" sz="2000" dirty="0">
                <a:solidFill>
                  <a:srgbClr val="B6AA9D"/>
                </a:solidFill>
              </a:rPr>
              <a:t>Royal Mint, coins were made by hand.</a:t>
            </a:r>
          </a:p>
          <a:p>
            <a:endParaRPr lang="en-GB" sz="2000" dirty="0">
              <a:solidFill>
                <a:srgbClr val="FFFFFF"/>
              </a:solidFill>
            </a:endParaRPr>
          </a:p>
          <a:p>
            <a:r>
              <a:rPr lang="en-GB" sz="2000" dirty="0">
                <a:solidFill>
                  <a:srgbClr val="FFFFFF"/>
                </a:solidFill>
              </a:rPr>
              <a:t>Designs were struck on to thin pieces of metal using a hammer and a pile and </a:t>
            </a:r>
            <a:r>
              <a:rPr lang="en-GB" sz="2000" dirty="0" err="1">
                <a:solidFill>
                  <a:srgbClr val="FFFFFF"/>
                </a:solidFill>
              </a:rPr>
              <a:t>trussell</a:t>
            </a:r>
            <a:r>
              <a:rPr lang="en-GB" sz="2000" dirty="0" smtClean="0">
                <a:solidFill>
                  <a:srgbClr val="FFFFFF"/>
                </a:solidFill>
              </a:rPr>
              <a:t>.</a:t>
            </a:r>
            <a:endParaRPr lang="en-GB" sz="2000" dirty="0">
              <a:solidFill>
                <a:srgbClr val="FFFFFF"/>
              </a:solidFill>
            </a:endParaRPr>
          </a:p>
        </p:txBody>
      </p:sp>
      <p:pic>
        <p:nvPicPr>
          <p:cNvPr id="5" name="Picture 4"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1</a:t>
            </a:r>
            <a:endParaRPr lang="en-US" sz="1200" dirty="0"/>
          </a:p>
        </p:txBody>
      </p:sp>
    </p:spTree>
    <p:extLst>
      <p:ext uri="{BB962C8B-B14F-4D97-AF65-F5344CB8AC3E}">
        <p14:creationId xmlns:p14="http://schemas.microsoft.com/office/powerpoint/2010/main" val="2898865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victorianlondon.org/legal/oldbailey.gif"/>
          <p:cNvPicPr>
            <a:picLocks noChangeAspect="1" noChangeArrowheads="1"/>
          </p:cNvPicPr>
          <p:nvPr/>
        </p:nvPicPr>
        <p:blipFill rotWithShape="1">
          <a:blip r:embed="rId2">
            <a:extLst>
              <a:ext uri="{28A0092B-C50C-407E-A947-70E740481C1C}">
                <a14:useLocalDpi xmlns:a14="http://schemas.microsoft.com/office/drawing/2010/main" val="0"/>
              </a:ext>
            </a:extLst>
          </a:blip>
          <a:srcRect l="2122" t="2329" r="3275" b="12960"/>
          <a:stretch/>
        </p:blipFill>
        <p:spPr bwMode="auto">
          <a:xfrm>
            <a:off x="283372" y="262407"/>
            <a:ext cx="8564137" cy="5720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ster_Royal_Mint_Black_Logo_BLACK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623830" y="6381328"/>
            <a:ext cx="340658" cy="276999"/>
          </a:xfrm>
          <a:prstGeom prst="rect">
            <a:avLst/>
          </a:prstGeom>
        </p:spPr>
        <p:txBody>
          <a:bodyPr wrap="none">
            <a:spAutoFit/>
          </a:bodyPr>
          <a:lstStyle/>
          <a:p>
            <a:pPr algn="r"/>
            <a:r>
              <a:rPr lang="en-GB" sz="1200" dirty="0" smtClean="0">
                <a:solidFill>
                  <a:srgbClr val="203746"/>
                </a:solidFill>
              </a:rPr>
              <a:t>19</a:t>
            </a:r>
            <a:endParaRPr lang="en-US" sz="1200" dirty="0"/>
          </a:p>
        </p:txBody>
      </p:sp>
      <p:sp>
        <p:nvSpPr>
          <p:cNvPr id="9" name="Rectangle 8"/>
          <p:cNvSpPr/>
          <p:nvPr/>
        </p:nvSpPr>
        <p:spPr>
          <a:xfrm>
            <a:off x="539552" y="548680"/>
            <a:ext cx="6552728" cy="64807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3568" y="404664"/>
            <a:ext cx="7776864" cy="784830"/>
          </a:xfrm>
          <a:prstGeom prst="rect">
            <a:avLst/>
          </a:prstGeom>
          <a:noFill/>
        </p:spPr>
        <p:txBody>
          <a:bodyPr wrap="square" rtlCol="0">
            <a:spAutoFit/>
          </a:bodyPr>
          <a:lstStyle/>
          <a:p>
            <a:pPr>
              <a:lnSpc>
                <a:spcPct val="115000"/>
              </a:lnSpc>
              <a:spcAft>
                <a:spcPts val="1000"/>
              </a:spcAft>
            </a:pPr>
            <a:r>
              <a:rPr lang="en-GB" sz="4000" dirty="0">
                <a:solidFill>
                  <a:srgbClr val="B6AA9D"/>
                </a:solidFill>
                <a:ea typeface="Calibri"/>
                <a:cs typeface="Times New Roman"/>
              </a:rPr>
              <a:t>What would happen in court?</a:t>
            </a:r>
          </a:p>
        </p:txBody>
      </p:sp>
      <p:sp>
        <p:nvSpPr>
          <p:cNvPr id="11" name="Rectangle 10"/>
          <p:cNvSpPr/>
          <p:nvPr/>
        </p:nvSpPr>
        <p:spPr>
          <a:xfrm>
            <a:off x="539552" y="1340768"/>
            <a:ext cx="6048672" cy="3744416"/>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11560" y="1412776"/>
            <a:ext cx="5904656" cy="3581750"/>
          </a:xfrm>
          <a:prstGeom prst="rect">
            <a:avLst/>
          </a:prstGeom>
          <a:noFill/>
        </p:spPr>
        <p:txBody>
          <a:bodyPr wrap="square" rtlCol="0">
            <a:spAutoFit/>
          </a:bodyPr>
          <a:lstStyle/>
          <a:p>
            <a:pPr>
              <a:lnSpc>
                <a:spcPct val="115000"/>
              </a:lnSpc>
              <a:spcAft>
                <a:spcPts val="1000"/>
              </a:spcAft>
            </a:pPr>
            <a:r>
              <a:rPr lang="en-GB" sz="1400" dirty="0">
                <a:solidFill>
                  <a:schemeClr val="bg1"/>
                </a:solidFill>
                <a:ea typeface="Calibri"/>
                <a:cs typeface="Times New Roman"/>
              </a:rPr>
              <a:t>1. The constable brought the accused in front of the Justice of the Peace.</a:t>
            </a:r>
          </a:p>
          <a:p>
            <a:pPr>
              <a:lnSpc>
                <a:spcPct val="115000"/>
              </a:lnSpc>
              <a:spcAft>
                <a:spcPts val="1000"/>
              </a:spcAft>
            </a:pPr>
            <a:r>
              <a:rPr lang="en-GB" sz="1400" dirty="0">
                <a:solidFill>
                  <a:schemeClr val="bg1"/>
                </a:solidFill>
                <a:ea typeface="Calibri"/>
                <a:cs typeface="Times New Roman"/>
              </a:rPr>
              <a:t>2. The aim of the prosecution was to try and prove that the person was guilty. </a:t>
            </a:r>
          </a:p>
          <a:p>
            <a:pPr>
              <a:lnSpc>
                <a:spcPct val="115000"/>
              </a:lnSpc>
              <a:spcAft>
                <a:spcPts val="1000"/>
              </a:spcAft>
            </a:pPr>
            <a:r>
              <a:rPr lang="en-GB" sz="1400" dirty="0">
                <a:solidFill>
                  <a:schemeClr val="bg1"/>
                </a:solidFill>
                <a:ea typeface="Calibri"/>
                <a:cs typeface="Times New Roman"/>
              </a:rPr>
              <a:t>3. The accused </a:t>
            </a:r>
            <a:r>
              <a:rPr lang="en-GB" sz="1400" dirty="0" smtClean="0">
                <a:solidFill>
                  <a:schemeClr val="bg1"/>
                </a:solidFill>
                <a:ea typeface="Calibri"/>
                <a:cs typeface="Times New Roman"/>
              </a:rPr>
              <a:t>would </a:t>
            </a:r>
            <a:r>
              <a:rPr lang="en-GB" sz="1400" dirty="0">
                <a:solidFill>
                  <a:schemeClr val="bg1"/>
                </a:solidFill>
                <a:ea typeface="Calibri"/>
                <a:cs typeface="Times New Roman"/>
              </a:rPr>
              <a:t>have defended themselves, trying to explain why the jury should believe they did not do it. </a:t>
            </a:r>
          </a:p>
          <a:p>
            <a:pPr>
              <a:lnSpc>
                <a:spcPct val="115000"/>
              </a:lnSpc>
              <a:spcAft>
                <a:spcPts val="1000"/>
              </a:spcAft>
            </a:pPr>
            <a:r>
              <a:rPr lang="en-GB" sz="1400" dirty="0">
                <a:solidFill>
                  <a:schemeClr val="bg1"/>
                </a:solidFill>
                <a:ea typeface="Calibri"/>
                <a:cs typeface="Times New Roman"/>
              </a:rPr>
              <a:t>4. The expert witnesses would testify.</a:t>
            </a:r>
          </a:p>
          <a:p>
            <a:pPr>
              <a:lnSpc>
                <a:spcPct val="115000"/>
              </a:lnSpc>
              <a:spcAft>
                <a:spcPts val="1000"/>
              </a:spcAft>
            </a:pPr>
            <a:r>
              <a:rPr lang="en-GB" sz="1400" dirty="0">
                <a:solidFill>
                  <a:schemeClr val="bg1"/>
                </a:solidFill>
                <a:ea typeface="Calibri"/>
                <a:cs typeface="Times New Roman"/>
              </a:rPr>
              <a:t>5. The character witnesses would testify.</a:t>
            </a:r>
          </a:p>
          <a:p>
            <a:pPr>
              <a:lnSpc>
                <a:spcPct val="115000"/>
              </a:lnSpc>
              <a:spcAft>
                <a:spcPts val="1000"/>
              </a:spcAft>
            </a:pPr>
            <a:r>
              <a:rPr lang="en-GB" sz="1400" dirty="0">
                <a:solidFill>
                  <a:schemeClr val="bg1"/>
                </a:solidFill>
                <a:ea typeface="Calibri"/>
                <a:cs typeface="Times New Roman"/>
              </a:rPr>
              <a:t>6. The judge was in charge of everything that happened in the court and would keep everyone in check by saying “ORDER” if people got too noisy. </a:t>
            </a:r>
          </a:p>
          <a:p>
            <a:pPr>
              <a:lnSpc>
                <a:spcPct val="115000"/>
              </a:lnSpc>
              <a:spcAft>
                <a:spcPts val="1000"/>
              </a:spcAft>
            </a:pPr>
            <a:r>
              <a:rPr lang="en-GB" sz="1400" dirty="0">
                <a:solidFill>
                  <a:schemeClr val="bg1"/>
                </a:solidFill>
                <a:ea typeface="Calibri"/>
                <a:cs typeface="Times New Roman"/>
              </a:rPr>
              <a:t>7. The </a:t>
            </a:r>
            <a:r>
              <a:rPr lang="en-GB" sz="1400" dirty="0" smtClean="0">
                <a:solidFill>
                  <a:schemeClr val="bg1"/>
                </a:solidFill>
                <a:ea typeface="Calibri"/>
                <a:cs typeface="Times New Roman"/>
              </a:rPr>
              <a:t>jury </a:t>
            </a:r>
            <a:r>
              <a:rPr lang="en-GB" sz="1400" dirty="0">
                <a:solidFill>
                  <a:schemeClr val="bg1"/>
                </a:solidFill>
                <a:ea typeface="Calibri"/>
                <a:cs typeface="Times New Roman"/>
              </a:rPr>
              <a:t>would go away and decide whether the accused person was guilty or not guilty. When they returned the verdict would be given to the court and </a:t>
            </a:r>
            <a:r>
              <a:rPr lang="en-GB" sz="1400">
                <a:solidFill>
                  <a:schemeClr val="bg1"/>
                </a:solidFill>
                <a:ea typeface="Calibri"/>
                <a:cs typeface="Times New Roman"/>
              </a:rPr>
              <a:t>the </a:t>
            </a:r>
            <a:r>
              <a:rPr lang="en-GB" sz="1400" smtClean="0">
                <a:solidFill>
                  <a:schemeClr val="bg1"/>
                </a:solidFill>
                <a:ea typeface="Calibri"/>
                <a:cs typeface="Times New Roman"/>
              </a:rPr>
              <a:t>judge </a:t>
            </a:r>
            <a:r>
              <a:rPr lang="en-GB" sz="1400" dirty="0">
                <a:solidFill>
                  <a:schemeClr val="bg1"/>
                </a:solidFill>
                <a:ea typeface="Calibri"/>
                <a:cs typeface="Times New Roman"/>
              </a:rPr>
              <a:t>would decide the punishment. </a:t>
            </a:r>
          </a:p>
        </p:txBody>
      </p:sp>
    </p:spTree>
    <p:extLst>
      <p:ext uri="{BB962C8B-B14F-4D97-AF65-F5344CB8AC3E}">
        <p14:creationId xmlns:p14="http://schemas.microsoft.com/office/powerpoint/2010/main" val="10552763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F0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t="65635" b="1"/>
          <a:stretch/>
        </p:blipFill>
        <p:spPr>
          <a:xfrm>
            <a:off x="3203848" y="5616560"/>
            <a:ext cx="2736304" cy="542070"/>
          </a:xfrm>
          <a:prstGeom prst="rect">
            <a:avLst/>
          </a:prstGeom>
        </p:spPr>
      </p:pic>
      <p:pic>
        <p:nvPicPr>
          <p:cNvPr id="8" name="Picture 7" descr="Master_Royal_Mint_Black_Logo_WHITE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4581128"/>
            <a:ext cx="2740759" cy="936104"/>
          </a:xfrm>
          <a:prstGeom prst="rect">
            <a:avLst/>
          </a:prstGeom>
        </p:spPr>
      </p:pic>
    </p:spTree>
    <p:extLst>
      <p:ext uri="{BB962C8B-B14F-4D97-AF65-F5344CB8AC3E}">
        <p14:creationId xmlns:p14="http://schemas.microsoft.com/office/powerpoint/2010/main" val="7511697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76" t="3116" b="12341"/>
          <a:stretch/>
        </p:blipFill>
        <p:spPr>
          <a:xfrm>
            <a:off x="4557116" y="212987"/>
            <a:ext cx="4335364" cy="57979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744580" y="3808149"/>
            <a:ext cx="1190346" cy="3168352"/>
          </a:xfrm>
          <a:prstGeom prst="rect">
            <a:avLst/>
          </a:prstGeom>
        </p:spPr>
      </p:pic>
      <p:pic>
        <p:nvPicPr>
          <p:cNvPr id="7" name="Picture 6" descr="Master_Royal_Mint_Black_Logo_BLACK_(Georgia Bold Italic).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8" name="Straight Connector 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2</a:t>
            </a:r>
            <a:endParaRPr lang="en-US" sz="1200" dirty="0"/>
          </a:p>
        </p:txBody>
      </p:sp>
      <p:sp>
        <p:nvSpPr>
          <p:cNvPr id="10" name="TextBox 9"/>
          <p:cNvSpPr txBox="1"/>
          <p:nvPr/>
        </p:nvSpPr>
        <p:spPr>
          <a:xfrm>
            <a:off x="251520" y="836712"/>
            <a:ext cx="4248472" cy="3785652"/>
          </a:xfrm>
          <a:prstGeom prst="rect">
            <a:avLst/>
          </a:prstGeom>
          <a:noFill/>
        </p:spPr>
        <p:txBody>
          <a:bodyPr wrap="square" rtlCol="0">
            <a:spAutoFit/>
          </a:bodyPr>
          <a:lstStyle/>
          <a:p>
            <a:r>
              <a:rPr lang="en-GB" sz="2000" dirty="0" smtClean="0">
                <a:solidFill>
                  <a:srgbClr val="B6AA9D"/>
                </a:solidFill>
              </a:rPr>
              <a:t>The </a:t>
            </a:r>
            <a:r>
              <a:rPr lang="en-GB" sz="2000" dirty="0">
                <a:solidFill>
                  <a:srgbClr val="B6AA9D"/>
                </a:solidFill>
              </a:rPr>
              <a:t>metal used to make the coins was melted down and beaten into a sheet.</a:t>
            </a:r>
          </a:p>
          <a:p>
            <a:endParaRPr lang="en-GB" sz="2000" dirty="0">
              <a:solidFill>
                <a:srgbClr val="203746"/>
              </a:solidFill>
            </a:endParaRPr>
          </a:p>
          <a:p>
            <a:r>
              <a:rPr lang="en-GB" sz="2000" dirty="0">
                <a:solidFill>
                  <a:srgbClr val="203746"/>
                </a:solidFill>
              </a:rPr>
              <a:t>Discs of metal were cut out with shears. These were called </a:t>
            </a:r>
            <a:r>
              <a:rPr lang="en-GB" sz="2000" dirty="0">
                <a:solidFill>
                  <a:srgbClr val="B6AA9D"/>
                </a:solidFill>
              </a:rPr>
              <a:t>BLANKS</a:t>
            </a:r>
            <a:r>
              <a:rPr lang="en-GB" sz="2000" dirty="0">
                <a:solidFill>
                  <a:srgbClr val="203746"/>
                </a:solidFill>
              </a:rPr>
              <a:t>.</a:t>
            </a:r>
          </a:p>
          <a:p>
            <a:endParaRPr lang="en-GB" sz="2000" dirty="0">
              <a:solidFill>
                <a:srgbClr val="203746"/>
              </a:solidFill>
            </a:endParaRPr>
          </a:p>
          <a:p>
            <a:r>
              <a:rPr lang="en-GB" sz="2000" dirty="0">
                <a:solidFill>
                  <a:srgbClr val="203746"/>
                </a:solidFill>
              </a:rPr>
              <a:t>It was difficult to get all the blanks the same shape.</a:t>
            </a:r>
          </a:p>
          <a:p>
            <a:endParaRPr lang="en-GB" sz="2000" dirty="0">
              <a:solidFill>
                <a:srgbClr val="203746"/>
              </a:solidFill>
            </a:endParaRPr>
          </a:p>
          <a:p>
            <a:r>
              <a:rPr lang="en-GB" sz="2000" dirty="0">
                <a:solidFill>
                  <a:srgbClr val="203746"/>
                </a:solidFill>
              </a:rPr>
              <a:t>When they were struck with </a:t>
            </a:r>
            <a:r>
              <a:rPr lang="en-GB" sz="2000" dirty="0" smtClean="0">
                <a:solidFill>
                  <a:srgbClr val="203746"/>
                </a:solidFill>
              </a:rPr>
              <a:t>a </a:t>
            </a:r>
            <a:r>
              <a:rPr lang="en-GB" sz="2000" dirty="0">
                <a:solidFill>
                  <a:srgbClr val="203746"/>
                </a:solidFill>
              </a:rPr>
              <a:t>pile and </a:t>
            </a:r>
            <a:r>
              <a:rPr lang="en-GB" sz="2000" dirty="0" err="1">
                <a:solidFill>
                  <a:srgbClr val="203746"/>
                </a:solidFill>
              </a:rPr>
              <a:t>trussell</a:t>
            </a:r>
            <a:r>
              <a:rPr lang="en-GB" sz="2000" dirty="0">
                <a:solidFill>
                  <a:srgbClr val="203746"/>
                </a:solidFill>
              </a:rPr>
              <a:t> the designs didn’t always reach the edge</a:t>
            </a:r>
            <a:r>
              <a:rPr lang="en-GB" sz="2000" dirty="0" smtClean="0">
                <a:solidFill>
                  <a:srgbClr val="203746"/>
                </a:solidFill>
              </a:rPr>
              <a:t>.</a:t>
            </a:r>
            <a:endParaRPr lang="en-GB" sz="2000" dirty="0">
              <a:solidFill>
                <a:srgbClr val="203746"/>
              </a:solidFill>
            </a:endParaRPr>
          </a:p>
        </p:txBody>
      </p:sp>
    </p:spTree>
    <p:extLst>
      <p:ext uri="{BB962C8B-B14F-4D97-AF65-F5344CB8AC3E}">
        <p14:creationId xmlns:p14="http://schemas.microsoft.com/office/powerpoint/2010/main" val="39188689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36"/>
          <a:stretch/>
        </p:blipFill>
        <p:spPr>
          <a:xfrm>
            <a:off x="-1" y="0"/>
            <a:ext cx="9144001" cy="6859834"/>
          </a:xfrm>
          <a:prstGeom prst="rect">
            <a:avLst/>
          </a:prstGeom>
        </p:spPr>
      </p:pic>
      <p:pic>
        <p:nvPicPr>
          <p:cNvPr id="5" name="Picture 4"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3</a:t>
            </a:r>
            <a:endParaRPr lang="en-US" sz="1200" dirty="0"/>
          </a:p>
        </p:txBody>
      </p:sp>
      <p:sp>
        <p:nvSpPr>
          <p:cNvPr id="8" name="Rectangle 7"/>
          <p:cNvSpPr/>
          <p:nvPr/>
        </p:nvSpPr>
        <p:spPr>
          <a:xfrm>
            <a:off x="2411760" y="332656"/>
            <a:ext cx="6408712" cy="2160240"/>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483768" y="404664"/>
            <a:ext cx="6192688" cy="1938992"/>
          </a:xfrm>
          <a:prstGeom prst="rect">
            <a:avLst/>
          </a:prstGeom>
          <a:noFill/>
        </p:spPr>
        <p:txBody>
          <a:bodyPr wrap="square" rtlCol="0">
            <a:spAutoFit/>
          </a:bodyPr>
          <a:lstStyle/>
          <a:p>
            <a:r>
              <a:rPr lang="en-GB" sz="2000" dirty="0" smtClean="0">
                <a:solidFill>
                  <a:srgbClr val="B6AA9D"/>
                </a:solidFill>
              </a:rPr>
              <a:t>When </a:t>
            </a:r>
            <a:r>
              <a:rPr lang="en-GB" sz="2000" dirty="0">
                <a:solidFill>
                  <a:srgbClr val="B6AA9D"/>
                </a:solidFill>
              </a:rPr>
              <a:t>machines were introduced, they made much better coins. They were </a:t>
            </a:r>
            <a:r>
              <a:rPr lang="en-GB" sz="2000" dirty="0" smtClean="0">
                <a:solidFill>
                  <a:srgbClr val="B6AA9D"/>
                </a:solidFill>
              </a:rPr>
              <a:t>thicker </a:t>
            </a:r>
            <a:r>
              <a:rPr lang="en-GB" sz="2000" dirty="0">
                <a:solidFill>
                  <a:srgbClr val="B6AA9D"/>
                </a:solidFill>
              </a:rPr>
              <a:t>and had </a:t>
            </a:r>
            <a:r>
              <a:rPr lang="en-GB" sz="2000" dirty="0" smtClean="0">
                <a:solidFill>
                  <a:srgbClr val="B6AA9D"/>
                </a:solidFill>
              </a:rPr>
              <a:t>milled edges (</a:t>
            </a:r>
            <a:r>
              <a:rPr lang="en-GB" sz="2000" dirty="0">
                <a:solidFill>
                  <a:srgbClr val="B6AA9D"/>
                </a:solidFill>
              </a:rPr>
              <a:t>vertical lines like on the 5p and 10p</a:t>
            </a:r>
            <a:r>
              <a:rPr lang="en-GB" sz="2000" dirty="0" smtClean="0">
                <a:solidFill>
                  <a:srgbClr val="B6AA9D"/>
                </a:solidFill>
              </a:rPr>
              <a:t>).</a:t>
            </a:r>
            <a:endParaRPr lang="en-GB" sz="2000" dirty="0">
              <a:solidFill>
                <a:srgbClr val="B6AA9D"/>
              </a:solidFill>
            </a:endParaRPr>
          </a:p>
          <a:p>
            <a:endParaRPr lang="en-GB" sz="2000" dirty="0"/>
          </a:p>
          <a:p>
            <a:r>
              <a:rPr lang="en-GB" sz="2000" dirty="0">
                <a:solidFill>
                  <a:schemeClr val="bg1"/>
                </a:solidFill>
              </a:rPr>
              <a:t>The old </a:t>
            </a:r>
            <a:r>
              <a:rPr lang="en-GB" sz="2000" dirty="0" smtClean="0">
                <a:solidFill>
                  <a:schemeClr val="bg1"/>
                </a:solidFill>
              </a:rPr>
              <a:t>handmade </a:t>
            </a:r>
            <a:r>
              <a:rPr lang="en-GB" sz="2000" dirty="0">
                <a:solidFill>
                  <a:schemeClr val="bg1"/>
                </a:solidFill>
              </a:rPr>
              <a:t>coins weren’t recalled, so people </a:t>
            </a:r>
            <a:r>
              <a:rPr lang="en-GB" sz="2000" dirty="0" smtClean="0">
                <a:solidFill>
                  <a:schemeClr val="bg1"/>
                </a:solidFill>
              </a:rPr>
              <a:t>used </a:t>
            </a:r>
            <a:r>
              <a:rPr lang="en-GB" sz="2000" dirty="0">
                <a:solidFill>
                  <a:schemeClr val="bg1"/>
                </a:solidFill>
              </a:rPr>
              <a:t>both the old money and the new machine-made money. </a:t>
            </a:r>
          </a:p>
        </p:txBody>
      </p:sp>
    </p:spTree>
    <p:extLst>
      <p:ext uri="{BB962C8B-B14F-4D97-AF65-F5344CB8AC3E}">
        <p14:creationId xmlns:p14="http://schemas.microsoft.com/office/powerpoint/2010/main" val="26022984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244"/>
          <a:stretch/>
        </p:blipFill>
        <p:spPr>
          <a:xfrm>
            <a:off x="251520" y="220422"/>
            <a:ext cx="4320479" cy="5800865"/>
          </a:xfrm>
          <a:prstGeom prst="rect">
            <a:avLst/>
          </a:prstGeom>
        </p:spPr>
      </p:pic>
      <p:pic>
        <p:nvPicPr>
          <p:cNvPr id="5" name="Picture 4" descr="Master_Royal_Mint_Black_Logo_BLACK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4</a:t>
            </a:r>
            <a:endParaRPr lang="en-US" sz="1200" dirty="0"/>
          </a:p>
        </p:txBody>
      </p:sp>
      <p:sp>
        <p:nvSpPr>
          <p:cNvPr id="9" name="TextBox 8"/>
          <p:cNvSpPr txBox="1"/>
          <p:nvPr/>
        </p:nvSpPr>
        <p:spPr>
          <a:xfrm>
            <a:off x="5148064" y="548680"/>
            <a:ext cx="3600400" cy="5062924"/>
          </a:xfrm>
          <a:prstGeom prst="rect">
            <a:avLst/>
          </a:prstGeom>
          <a:noFill/>
        </p:spPr>
        <p:txBody>
          <a:bodyPr wrap="square" rtlCol="0">
            <a:spAutoFit/>
          </a:bodyPr>
          <a:lstStyle/>
          <a:p>
            <a:r>
              <a:rPr lang="en-GB" sz="3800" dirty="0" smtClean="0">
                <a:solidFill>
                  <a:srgbClr val="203746"/>
                </a:solidFill>
              </a:rPr>
              <a:t>Sir Isaac Newton</a:t>
            </a:r>
          </a:p>
          <a:p>
            <a:endParaRPr lang="en-GB" sz="500" dirty="0" smtClean="0">
              <a:solidFill>
                <a:srgbClr val="B6AA9D"/>
              </a:solidFill>
            </a:endParaRPr>
          </a:p>
          <a:p>
            <a:r>
              <a:rPr lang="en-GB" sz="2000" dirty="0" smtClean="0">
                <a:solidFill>
                  <a:srgbClr val="B6AA9D"/>
                </a:solidFill>
              </a:rPr>
              <a:t>Sir Isaac </a:t>
            </a:r>
            <a:r>
              <a:rPr lang="en-GB" sz="2000" dirty="0">
                <a:solidFill>
                  <a:srgbClr val="B6AA9D"/>
                </a:solidFill>
              </a:rPr>
              <a:t>Newton was Warden </a:t>
            </a:r>
            <a:r>
              <a:rPr lang="en-GB" sz="2000" dirty="0" smtClean="0">
                <a:solidFill>
                  <a:srgbClr val="B6AA9D"/>
                </a:solidFill>
              </a:rPr>
              <a:t/>
            </a:r>
            <a:br>
              <a:rPr lang="en-GB" sz="2000" dirty="0" smtClean="0">
                <a:solidFill>
                  <a:srgbClr val="B6AA9D"/>
                </a:solidFill>
              </a:rPr>
            </a:br>
            <a:r>
              <a:rPr lang="en-GB" sz="2000" dirty="0" smtClean="0">
                <a:solidFill>
                  <a:srgbClr val="B6AA9D"/>
                </a:solidFill>
              </a:rPr>
              <a:t>of </a:t>
            </a:r>
            <a:r>
              <a:rPr lang="en-GB" sz="2000" dirty="0">
                <a:solidFill>
                  <a:srgbClr val="B6AA9D"/>
                </a:solidFill>
              </a:rPr>
              <a:t>the Mint from </a:t>
            </a:r>
            <a:r>
              <a:rPr lang="en-GB" sz="2000" dirty="0" smtClean="0">
                <a:solidFill>
                  <a:srgbClr val="B6AA9D"/>
                </a:solidFill>
              </a:rPr>
              <a:t>1696–99.</a:t>
            </a:r>
            <a:endParaRPr lang="en-GB" sz="2000" dirty="0">
              <a:solidFill>
                <a:srgbClr val="B6AA9D"/>
              </a:solidFill>
            </a:endParaRPr>
          </a:p>
          <a:p>
            <a:endParaRPr lang="en-GB" sz="2000" dirty="0"/>
          </a:p>
          <a:p>
            <a:r>
              <a:rPr lang="en-GB" sz="2000" dirty="0"/>
              <a:t>His job was to make sure that the coins </a:t>
            </a:r>
            <a:r>
              <a:rPr lang="en-GB" sz="2000" dirty="0" smtClean="0"/>
              <a:t>The </a:t>
            </a:r>
            <a:r>
              <a:rPr lang="en-GB" sz="2000" dirty="0"/>
              <a:t>Royal Mint made were of the highest quality.</a:t>
            </a:r>
          </a:p>
          <a:p>
            <a:endParaRPr lang="en-GB" sz="2000" dirty="0"/>
          </a:p>
          <a:p>
            <a:r>
              <a:rPr lang="en-GB" sz="2000" dirty="0"/>
              <a:t>He also set out to catch as many ‘coin criminals’ as he could. </a:t>
            </a:r>
          </a:p>
          <a:p>
            <a:endParaRPr lang="en-GB" sz="2000" dirty="0"/>
          </a:p>
          <a:p>
            <a:r>
              <a:rPr lang="en-GB" sz="2000" dirty="0"/>
              <a:t>He and other Royal Mint experts gave evidence in court when a counterfeiter was caught and put on trial. </a:t>
            </a:r>
          </a:p>
        </p:txBody>
      </p:sp>
    </p:spTree>
    <p:extLst>
      <p:ext uri="{BB962C8B-B14F-4D97-AF65-F5344CB8AC3E}">
        <p14:creationId xmlns:p14="http://schemas.microsoft.com/office/powerpoint/2010/main" val="4254891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46" t="3214" r="13729" b="12301"/>
          <a:stretch/>
        </p:blipFill>
        <p:spPr>
          <a:xfrm>
            <a:off x="262382" y="220422"/>
            <a:ext cx="8627108" cy="5793940"/>
          </a:xfrm>
          <a:prstGeom prst="rect">
            <a:avLst/>
          </a:prstGeom>
        </p:spPr>
      </p:pic>
      <p:pic>
        <p:nvPicPr>
          <p:cNvPr id="5" name="Picture 4" descr="Master_Royal_Mint_Black_Logo_BLACK_(Georgia Bold Ital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6" name="Straight Connector 5"/>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5</a:t>
            </a:r>
            <a:endParaRPr lang="en-US" sz="1200" dirty="0"/>
          </a:p>
        </p:txBody>
      </p:sp>
      <p:sp>
        <p:nvSpPr>
          <p:cNvPr id="9" name="Rectangle 8"/>
          <p:cNvSpPr/>
          <p:nvPr/>
        </p:nvSpPr>
        <p:spPr>
          <a:xfrm>
            <a:off x="539552" y="620688"/>
            <a:ext cx="3744416" cy="5040560"/>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11560" y="692696"/>
            <a:ext cx="3600400" cy="4801314"/>
          </a:xfrm>
          <a:prstGeom prst="rect">
            <a:avLst/>
          </a:prstGeom>
          <a:noFill/>
        </p:spPr>
        <p:txBody>
          <a:bodyPr wrap="square" rtlCol="0">
            <a:spAutoFit/>
          </a:bodyPr>
          <a:lstStyle/>
          <a:p>
            <a:r>
              <a:rPr lang="en-GB" sz="3400" dirty="0" smtClean="0">
                <a:solidFill>
                  <a:srgbClr val="B6AA9D"/>
                </a:solidFill>
              </a:rPr>
              <a:t>Coin </a:t>
            </a:r>
            <a:r>
              <a:rPr lang="en-GB" sz="3400" dirty="0">
                <a:solidFill>
                  <a:srgbClr val="B6AA9D"/>
                </a:solidFill>
              </a:rPr>
              <a:t>Crimes</a:t>
            </a:r>
          </a:p>
          <a:p>
            <a:endParaRPr lang="en-GB" sz="2000" dirty="0">
              <a:solidFill>
                <a:schemeClr val="bg1"/>
              </a:solidFill>
            </a:endParaRPr>
          </a:p>
          <a:p>
            <a:r>
              <a:rPr lang="en-GB" sz="2600" dirty="0" smtClean="0">
                <a:solidFill>
                  <a:srgbClr val="B6AA9D"/>
                </a:solidFill>
              </a:rPr>
              <a:t>Clipping</a:t>
            </a:r>
            <a:endParaRPr lang="en-GB" sz="2600" dirty="0">
              <a:solidFill>
                <a:schemeClr val="bg1"/>
              </a:solidFill>
            </a:endParaRPr>
          </a:p>
          <a:p>
            <a:pPr marL="285750" indent="-285750">
              <a:buFont typeface="Arial" pitchFamily="34" charset="0"/>
              <a:buChar char="•"/>
            </a:pPr>
            <a:r>
              <a:rPr lang="en-GB" sz="2000" dirty="0">
                <a:solidFill>
                  <a:schemeClr val="bg1"/>
                </a:solidFill>
              </a:rPr>
              <a:t>Cutting bits of metal from the edges of coins.</a:t>
            </a:r>
          </a:p>
          <a:p>
            <a:pPr marL="285750" indent="-285750">
              <a:buFont typeface="Arial" pitchFamily="34" charset="0"/>
              <a:buChar char="•"/>
            </a:pPr>
            <a:r>
              <a:rPr lang="en-GB" sz="2000" dirty="0">
                <a:solidFill>
                  <a:schemeClr val="bg1"/>
                </a:solidFill>
              </a:rPr>
              <a:t>Shaking coins </a:t>
            </a:r>
            <a:r>
              <a:rPr lang="en-GB" sz="2000" dirty="0" smtClean="0">
                <a:solidFill>
                  <a:schemeClr val="bg1"/>
                </a:solidFill>
              </a:rPr>
              <a:t>together in </a:t>
            </a:r>
            <a:r>
              <a:rPr lang="en-GB" sz="2000" dirty="0">
                <a:solidFill>
                  <a:schemeClr val="bg1"/>
                </a:solidFill>
              </a:rPr>
              <a:t>a bag </a:t>
            </a:r>
            <a:r>
              <a:rPr lang="en-GB" sz="2000" dirty="0" smtClean="0">
                <a:solidFill>
                  <a:schemeClr val="bg1"/>
                </a:solidFill>
              </a:rPr>
              <a:t>to </a:t>
            </a:r>
            <a:r>
              <a:rPr lang="en-GB" sz="2000" dirty="0">
                <a:solidFill>
                  <a:schemeClr val="bg1"/>
                </a:solidFill>
              </a:rPr>
              <a:t>make metal dust.</a:t>
            </a:r>
          </a:p>
          <a:p>
            <a:endParaRPr lang="en-GB" sz="2000" dirty="0">
              <a:solidFill>
                <a:schemeClr val="bg1"/>
              </a:solidFill>
            </a:endParaRPr>
          </a:p>
          <a:p>
            <a:r>
              <a:rPr lang="en-GB" sz="2600" dirty="0" smtClean="0">
                <a:solidFill>
                  <a:srgbClr val="B6AA9D"/>
                </a:solidFill>
              </a:rPr>
              <a:t>Counterfeiting</a:t>
            </a:r>
            <a:endParaRPr lang="en-GB" sz="2600" dirty="0">
              <a:solidFill>
                <a:schemeClr val="bg1"/>
              </a:solidFill>
            </a:endParaRPr>
          </a:p>
          <a:p>
            <a:pPr marL="285750" indent="-285750">
              <a:buFont typeface="Arial" pitchFamily="34" charset="0"/>
              <a:buChar char="•"/>
            </a:pPr>
            <a:r>
              <a:rPr lang="en-GB" sz="2000" dirty="0">
                <a:solidFill>
                  <a:schemeClr val="bg1"/>
                </a:solidFill>
              </a:rPr>
              <a:t>Making fake coins and passing them </a:t>
            </a:r>
            <a:r>
              <a:rPr lang="en-GB" sz="2000" dirty="0" smtClean="0">
                <a:solidFill>
                  <a:schemeClr val="bg1"/>
                </a:solidFill>
              </a:rPr>
              <a:t>off </a:t>
            </a:r>
            <a:r>
              <a:rPr lang="en-GB" sz="2000" dirty="0">
                <a:solidFill>
                  <a:schemeClr val="bg1"/>
                </a:solidFill>
              </a:rPr>
              <a:t>as the real thing.</a:t>
            </a:r>
          </a:p>
          <a:p>
            <a:pPr marL="285750" indent="-285750">
              <a:buFont typeface="Arial" pitchFamily="34" charset="0"/>
              <a:buChar char="•"/>
            </a:pPr>
            <a:r>
              <a:rPr lang="en-GB" sz="2000" dirty="0">
                <a:solidFill>
                  <a:schemeClr val="bg1"/>
                </a:solidFill>
              </a:rPr>
              <a:t>Taking low value </a:t>
            </a:r>
            <a:r>
              <a:rPr lang="en-GB" sz="2000" dirty="0" smtClean="0">
                <a:solidFill>
                  <a:schemeClr val="bg1"/>
                </a:solidFill>
              </a:rPr>
              <a:t>coins </a:t>
            </a:r>
            <a:r>
              <a:rPr lang="en-GB" sz="2000" dirty="0">
                <a:solidFill>
                  <a:schemeClr val="bg1"/>
                </a:solidFill>
              </a:rPr>
              <a:t>and colouring them to make them look more valuable.</a:t>
            </a:r>
          </a:p>
        </p:txBody>
      </p:sp>
    </p:spTree>
    <p:extLst>
      <p:ext uri="{BB962C8B-B14F-4D97-AF65-F5344CB8AC3E}">
        <p14:creationId xmlns:p14="http://schemas.microsoft.com/office/powerpoint/2010/main" val="35456152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 t="720" r="2980" b="882"/>
          <a:stretch/>
        </p:blipFill>
        <p:spPr>
          <a:xfrm>
            <a:off x="251886" y="230918"/>
            <a:ext cx="8627109" cy="5772948"/>
          </a:xfrm>
          <a:prstGeom prst="rect">
            <a:avLst/>
          </a:prstGeom>
        </p:spPr>
      </p:pic>
      <p:sp>
        <p:nvSpPr>
          <p:cNvPr id="15" name="Rectangle 14"/>
          <p:cNvSpPr/>
          <p:nvPr/>
        </p:nvSpPr>
        <p:spPr>
          <a:xfrm>
            <a:off x="5940152" y="2708920"/>
            <a:ext cx="1152128" cy="288032"/>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5004048" y="3068960"/>
            <a:ext cx="864096" cy="1152128"/>
          </a:xfrm>
          <a:prstGeom prst="straightConnector1">
            <a:avLst/>
          </a:prstGeom>
          <a:ln w="38100">
            <a:solidFill>
              <a:srgbClr val="5D285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40152" y="2636912"/>
            <a:ext cx="1152128" cy="369332"/>
          </a:xfrm>
          <a:prstGeom prst="rect">
            <a:avLst/>
          </a:prstGeom>
          <a:noFill/>
        </p:spPr>
        <p:txBody>
          <a:bodyPr wrap="square" rtlCol="0">
            <a:spAutoFit/>
          </a:bodyPr>
          <a:lstStyle/>
          <a:p>
            <a:r>
              <a:rPr lang="en-GB" dirty="0" smtClean="0">
                <a:solidFill>
                  <a:srgbClr val="FFFEE9"/>
                </a:solidFill>
              </a:rPr>
              <a:t>The Court</a:t>
            </a:r>
            <a:endParaRPr lang="en-GB" dirty="0">
              <a:solidFill>
                <a:srgbClr val="FFFEE9"/>
              </a:solidFill>
            </a:endParaRPr>
          </a:p>
        </p:txBody>
      </p:sp>
      <p:pic>
        <p:nvPicPr>
          <p:cNvPr id="7" name="Picture 6"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8" name="Straight Connector 7"/>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6</a:t>
            </a:r>
            <a:endParaRPr lang="en-US" sz="1200" dirty="0"/>
          </a:p>
        </p:txBody>
      </p:sp>
      <p:sp>
        <p:nvSpPr>
          <p:cNvPr id="13" name="Rectangle 12"/>
          <p:cNvSpPr/>
          <p:nvPr/>
        </p:nvSpPr>
        <p:spPr>
          <a:xfrm>
            <a:off x="611560" y="620688"/>
            <a:ext cx="4104456" cy="2160240"/>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83568" y="692696"/>
            <a:ext cx="3960440" cy="1938992"/>
          </a:xfrm>
          <a:prstGeom prst="rect">
            <a:avLst/>
          </a:prstGeom>
          <a:noFill/>
        </p:spPr>
        <p:txBody>
          <a:bodyPr wrap="square" rtlCol="0">
            <a:spAutoFit/>
          </a:bodyPr>
          <a:lstStyle/>
          <a:p>
            <a:r>
              <a:rPr lang="en-GB" sz="2000" dirty="0" smtClean="0">
                <a:solidFill>
                  <a:srgbClr val="B6AA9D"/>
                </a:solidFill>
              </a:rPr>
              <a:t>Coin </a:t>
            </a:r>
            <a:r>
              <a:rPr lang="en-GB" sz="2000" dirty="0">
                <a:solidFill>
                  <a:srgbClr val="B6AA9D"/>
                </a:solidFill>
              </a:rPr>
              <a:t>crimes were High Treason.</a:t>
            </a:r>
          </a:p>
          <a:p>
            <a:r>
              <a:rPr lang="en-GB" sz="2000" dirty="0">
                <a:solidFill>
                  <a:schemeClr val="bg1"/>
                </a:solidFill>
              </a:rPr>
              <a:t>If you were a suspect or suspected of committing a coin crime </a:t>
            </a:r>
            <a:r>
              <a:rPr lang="en-GB" sz="2000" dirty="0" smtClean="0">
                <a:solidFill>
                  <a:schemeClr val="bg1"/>
                </a:solidFill>
              </a:rPr>
              <a:t>you </a:t>
            </a:r>
            <a:r>
              <a:rPr lang="en-GB" sz="2000" dirty="0">
                <a:solidFill>
                  <a:schemeClr val="bg1"/>
                </a:solidFill>
              </a:rPr>
              <a:t>would </a:t>
            </a:r>
            <a:r>
              <a:rPr lang="en-GB" sz="2000" dirty="0" smtClean="0">
                <a:solidFill>
                  <a:schemeClr val="bg1"/>
                </a:solidFill>
              </a:rPr>
              <a:t>have been arrested </a:t>
            </a:r>
            <a:r>
              <a:rPr lang="en-GB" sz="2000" dirty="0">
                <a:solidFill>
                  <a:schemeClr val="bg1"/>
                </a:solidFill>
              </a:rPr>
              <a:t>and taken to </a:t>
            </a:r>
            <a:r>
              <a:rPr lang="en-GB" sz="2000" dirty="0" smtClean="0">
                <a:solidFill>
                  <a:schemeClr val="bg1"/>
                </a:solidFill>
              </a:rPr>
              <a:t>court. In </a:t>
            </a:r>
            <a:r>
              <a:rPr lang="en-GB" sz="2000" dirty="0">
                <a:solidFill>
                  <a:schemeClr val="bg1"/>
                </a:solidFill>
              </a:rPr>
              <a:t>London you would have been taken to the Old Bailey. </a:t>
            </a:r>
          </a:p>
        </p:txBody>
      </p:sp>
    </p:spTree>
    <p:extLst>
      <p:ext uri="{BB962C8B-B14F-4D97-AF65-F5344CB8AC3E}">
        <p14:creationId xmlns:p14="http://schemas.microsoft.com/office/powerpoint/2010/main" val="3741542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261" t="-83" r="17145" b="-89"/>
          <a:stretch/>
        </p:blipFill>
        <p:spPr>
          <a:xfrm>
            <a:off x="4565440" y="209925"/>
            <a:ext cx="4313554" cy="5793941"/>
          </a:xfrm>
          <a:prstGeom prst="rect">
            <a:avLst/>
          </a:prstGeom>
        </p:spPr>
      </p:pic>
      <p:pic>
        <p:nvPicPr>
          <p:cNvPr id="6" name="Picture 5"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7</a:t>
            </a:r>
            <a:endParaRPr lang="en-US" sz="1200" dirty="0"/>
          </a:p>
        </p:txBody>
      </p:sp>
      <p:sp>
        <p:nvSpPr>
          <p:cNvPr id="9" name="TextBox 8"/>
          <p:cNvSpPr txBox="1"/>
          <p:nvPr/>
        </p:nvSpPr>
        <p:spPr>
          <a:xfrm>
            <a:off x="323528" y="548680"/>
            <a:ext cx="3600400" cy="4985980"/>
          </a:xfrm>
          <a:prstGeom prst="rect">
            <a:avLst/>
          </a:prstGeom>
          <a:noFill/>
        </p:spPr>
        <p:txBody>
          <a:bodyPr wrap="square" rtlCol="0">
            <a:spAutoFit/>
          </a:bodyPr>
          <a:lstStyle/>
          <a:p>
            <a:r>
              <a:rPr lang="en-GB" sz="3800" dirty="0" smtClean="0">
                <a:solidFill>
                  <a:srgbClr val="203746"/>
                </a:solidFill>
              </a:rPr>
              <a:t>At Court</a:t>
            </a:r>
          </a:p>
          <a:p>
            <a:endParaRPr lang="en-GB" sz="1400" dirty="0" smtClean="0">
              <a:solidFill>
                <a:srgbClr val="B6AA9D"/>
              </a:solidFill>
            </a:endParaRPr>
          </a:p>
          <a:p>
            <a:r>
              <a:rPr lang="en-GB" sz="2600" dirty="0" smtClean="0">
                <a:solidFill>
                  <a:srgbClr val="B6AA9D"/>
                </a:solidFill>
              </a:rPr>
              <a:t>The </a:t>
            </a:r>
            <a:r>
              <a:rPr lang="en-GB" sz="2600" dirty="0">
                <a:solidFill>
                  <a:srgbClr val="B6AA9D"/>
                </a:solidFill>
              </a:rPr>
              <a:t>Prosecution </a:t>
            </a:r>
            <a:endParaRPr lang="en-GB" sz="2000" dirty="0"/>
          </a:p>
          <a:p>
            <a:pPr marL="285750" indent="-285750">
              <a:buFont typeface="StoneInformal LT" pitchFamily="2" charset="0"/>
              <a:buChar char="-"/>
            </a:pPr>
            <a:r>
              <a:rPr lang="en-GB" sz="2000" dirty="0">
                <a:solidFill>
                  <a:srgbClr val="203746"/>
                </a:solidFill>
              </a:rPr>
              <a:t>Would have tried to prove that </a:t>
            </a:r>
            <a:r>
              <a:rPr lang="en-GB" sz="2000" dirty="0" smtClean="0">
                <a:solidFill>
                  <a:srgbClr val="203746"/>
                </a:solidFill>
              </a:rPr>
              <a:t>the suspect was GUILTY</a:t>
            </a:r>
            <a:r>
              <a:rPr lang="en-GB" sz="2000" dirty="0">
                <a:solidFill>
                  <a:srgbClr val="203746"/>
                </a:solidFill>
              </a:rPr>
              <a:t>.</a:t>
            </a:r>
          </a:p>
          <a:p>
            <a:endParaRPr lang="en-GB" sz="1400" dirty="0">
              <a:solidFill>
                <a:srgbClr val="203746"/>
              </a:solidFill>
            </a:endParaRPr>
          </a:p>
          <a:p>
            <a:r>
              <a:rPr lang="en-GB" sz="2600" dirty="0" smtClean="0">
                <a:solidFill>
                  <a:srgbClr val="B6AA9D"/>
                </a:solidFill>
              </a:rPr>
              <a:t>The Defence</a:t>
            </a:r>
            <a:endParaRPr lang="en-GB" sz="2600" dirty="0">
              <a:solidFill>
                <a:srgbClr val="203746"/>
              </a:solidFill>
            </a:endParaRPr>
          </a:p>
          <a:p>
            <a:pPr marL="285750" indent="-285750">
              <a:buFont typeface="StoneInformal LT" pitchFamily="2" charset="0"/>
              <a:buChar char="-"/>
            </a:pPr>
            <a:r>
              <a:rPr lang="en-GB" sz="2000" dirty="0">
                <a:solidFill>
                  <a:srgbClr val="203746"/>
                </a:solidFill>
              </a:rPr>
              <a:t>Would have tried to prove </a:t>
            </a:r>
            <a:r>
              <a:rPr lang="en-GB" sz="2000" dirty="0" smtClean="0">
                <a:solidFill>
                  <a:srgbClr val="203746"/>
                </a:solidFill>
              </a:rPr>
              <a:t>the suspect was NOT </a:t>
            </a:r>
            <a:r>
              <a:rPr lang="en-GB" sz="2000" dirty="0">
                <a:solidFill>
                  <a:srgbClr val="203746"/>
                </a:solidFill>
              </a:rPr>
              <a:t>GUILTY.</a:t>
            </a:r>
          </a:p>
          <a:p>
            <a:endParaRPr lang="en-GB" sz="1400" dirty="0">
              <a:solidFill>
                <a:srgbClr val="203746"/>
              </a:solidFill>
            </a:endParaRPr>
          </a:p>
          <a:p>
            <a:r>
              <a:rPr lang="en-GB" sz="2600" dirty="0">
                <a:solidFill>
                  <a:srgbClr val="B6AA9D"/>
                </a:solidFill>
              </a:rPr>
              <a:t>The </a:t>
            </a:r>
            <a:r>
              <a:rPr lang="en-GB" sz="2600" dirty="0" smtClean="0">
                <a:solidFill>
                  <a:srgbClr val="B6AA9D"/>
                </a:solidFill>
              </a:rPr>
              <a:t>Jury</a:t>
            </a:r>
            <a:endParaRPr lang="en-GB" sz="2600" dirty="0">
              <a:solidFill>
                <a:srgbClr val="B6AA9D"/>
              </a:solidFill>
            </a:endParaRPr>
          </a:p>
          <a:p>
            <a:pPr marL="285750" indent="-285750">
              <a:buFont typeface="StoneInformal LT" pitchFamily="2" charset="0"/>
              <a:buChar char="-"/>
            </a:pPr>
            <a:r>
              <a:rPr lang="en-GB" sz="2000" dirty="0">
                <a:solidFill>
                  <a:srgbClr val="203746"/>
                </a:solidFill>
              </a:rPr>
              <a:t>Would hear the case.</a:t>
            </a:r>
          </a:p>
          <a:p>
            <a:endParaRPr lang="en-GB" sz="1400" dirty="0">
              <a:solidFill>
                <a:srgbClr val="203746"/>
              </a:solidFill>
            </a:endParaRPr>
          </a:p>
          <a:p>
            <a:r>
              <a:rPr lang="en-GB" sz="2600" dirty="0">
                <a:solidFill>
                  <a:srgbClr val="B6AA9D"/>
                </a:solidFill>
              </a:rPr>
              <a:t>The </a:t>
            </a:r>
            <a:r>
              <a:rPr lang="en-GB" sz="2600" dirty="0" smtClean="0">
                <a:solidFill>
                  <a:srgbClr val="B6AA9D"/>
                </a:solidFill>
              </a:rPr>
              <a:t>Judge</a:t>
            </a:r>
            <a:endParaRPr lang="en-GB" sz="2600" dirty="0">
              <a:solidFill>
                <a:srgbClr val="B6AA9D"/>
              </a:solidFill>
            </a:endParaRPr>
          </a:p>
          <a:p>
            <a:pPr marL="285750" indent="-285750">
              <a:buFont typeface="StoneInformal LT" pitchFamily="2" charset="0"/>
              <a:buChar char="-"/>
            </a:pPr>
            <a:r>
              <a:rPr lang="en-GB" sz="2000" dirty="0">
                <a:solidFill>
                  <a:srgbClr val="203746"/>
                </a:solidFill>
              </a:rPr>
              <a:t>Would make the decision.</a:t>
            </a:r>
          </a:p>
        </p:txBody>
      </p:sp>
    </p:spTree>
    <p:extLst>
      <p:ext uri="{BB962C8B-B14F-4D97-AF65-F5344CB8AC3E}">
        <p14:creationId xmlns:p14="http://schemas.microsoft.com/office/powerpoint/2010/main" val="8145077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1" t="346" r="2980" b="-1784"/>
          <a:stretch/>
        </p:blipFill>
        <p:spPr>
          <a:xfrm>
            <a:off x="262382" y="209926"/>
            <a:ext cx="8616613" cy="5793940"/>
          </a:xfrm>
          <a:prstGeom prst="rect">
            <a:avLst/>
          </a:prstGeom>
        </p:spPr>
      </p:pic>
      <p:pic>
        <p:nvPicPr>
          <p:cNvPr id="6" name="Picture 5" descr="Master_Royal_Mint_Black_Logo_BLACK_(Georgia Bold Ita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381328"/>
            <a:ext cx="981927" cy="338595"/>
          </a:xfrm>
          <a:prstGeom prst="rect">
            <a:avLst/>
          </a:prstGeom>
        </p:spPr>
      </p:pic>
      <p:cxnSp>
        <p:nvCxnSpPr>
          <p:cNvPr id="7" name="Straight Connector 6"/>
          <p:cNvCxnSpPr/>
          <p:nvPr/>
        </p:nvCxnSpPr>
        <p:spPr>
          <a:xfrm>
            <a:off x="251520" y="6237312"/>
            <a:ext cx="8640960" cy="0"/>
          </a:xfrm>
          <a:prstGeom prst="line">
            <a:avLst/>
          </a:prstGeom>
          <a:ln w="19050" cap="rnd" cmpd="sng">
            <a:prstDash val="sysDot"/>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701826" y="6381328"/>
            <a:ext cx="262662" cy="276999"/>
          </a:xfrm>
          <a:prstGeom prst="rect">
            <a:avLst/>
          </a:prstGeom>
        </p:spPr>
        <p:txBody>
          <a:bodyPr wrap="none">
            <a:spAutoFit/>
          </a:bodyPr>
          <a:lstStyle/>
          <a:p>
            <a:pPr algn="r"/>
            <a:r>
              <a:rPr lang="en-GB" sz="1200" dirty="0" smtClean="0">
                <a:solidFill>
                  <a:srgbClr val="203746"/>
                </a:solidFill>
              </a:rPr>
              <a:t>8</a:t>
            </a:r>
            <a:endParaRPr lang="en-US" sz="1200" dirty="0"/>
          </a:p>
        </p:txBody>
      </p:sp>
      <p:sp>
        <p:nvSpPr>
          <p:cNvPr id="10" name="Rectangle 9"/>
          <p:cNvSpPr/>
          <p:nvPr/>
        </p:nvSpPr>
        <p:spPr>
          <a:xfrm>
            <a:off x="5868144" y="1772816"/>
            <a:ext cx="2808312" cy="2376264"/>
          </a:xfrm>
          <a:prstGeom prst="rect">
            <a:avLst/>
          </a:prstGeom>
          <a:solidFill>
            <a:srgbClr val="2F0A31">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40152" y="1844824"/>
            <a:ext cx="2664296" cy="2246769"/>
          </a:xfrm>
          <a:prstGeom prst="rect">
            <a:avLst/>
          </a:prstGeom>
          <a:noFill/>
        </p:spPr>
        <p:txBody>
          <a:bodyPr wrap="square" rtlCol="0">
            <a:spAutoFit/>
          </a:bodyPr>
          <a:lstStyle/>
          <a:p>
            <a:r>
              <a:rPr lang="en-GB" sz="2000" dirty="0" smtClean="0">
                <a:solidFill>
                  <a:srgbClr val="B6AA9D"/>
                </a:solidFill>
              </a:rPr>
              <a:t>If </a:t>
            </a:r>
            <a:r>
              <a:rPr lang="en-GB" sz="2000" dirty="0">
                <a:solidFill>
                  <a:srgbClr val="B6AA9D"/>
                </a:solidFill>
              </a:rPr>
              <a:t>you were found guilty you were likely to be sentenced to death.</a:t>
            </a:r>
          </a:p>
          <a:p>
            <a:endParaRPr lang="en-GB" sz="2000" dirty="0" smtClean="0">
              <a:solidFill>
                <a:schemeClr val="bg1"/>
              </a:solidFill>
            </a:endParaRPr>
          </a:p>
          <a:p>
            <a:r>
              <a:rPr lang="en-GB" sz="2000" dirty="0" smtClean="0">
                <a:solidFill>
                  <a:schemeClr val="bg1"/>
                </a:solidFill>
              </a:rPr>
              <a:t>Men </a:t>
            </a:r>
            <a:r>
              <a:rPr lang="en-GB" sz="2000" dirty="0">
                <a:solidFill>
                  <a:schemeClr val="bg1"/>
                </a:solidFill>
              </a:rPr>
              <a:t>were hanged and women were burned at the stake.</a:t>
            </a:r>
          </a:p>
        </p:txBody>
      </p:sp>
      <p:sp>
        <p:nvSpPr>
          <p:cNvPr id="14" name="TextBox 13"/>
          <p:cNvSpPr txBox="1"/>
          <p:nvPr/>
        </p:nvSpPr>
        <p:spPr>
          <a:xfrm>
            <a:off x="6084168" y="5785519"/>
            <a:ext cx="2952328" cy="307777"/>
          </a:xfrm>
          <a:prstGeom prst="rect">
            <a:avLst/>
          </a:prstGeom>
          <a:noFill/>
        </p:spPr>
        <p:txBody>
          <a:bodyPr wrap="square" rtlCol="0">
            <a:spAutoFit/>
          </a:bodyPr>
          <a:lstStyle/>
          <a:p>
            <a:r>
              <a:rPr lang="en-GB" sz="1400" dirty="0" err="1" smtClean="0">
                <a:solidFill>
                  <a:srgbClr val="5D285F"/>
                </a:solidFill>
              </a:rPr>
              <a:t>Tyburn</a:t>
            </a:r>
            <a:r>
              <a:rPr lang="en-GB" sz="1400" dirty="0" smtClean="0">
                <a:solidFill>
                  <a:srgbClr val="5D285F"/>
                </a:solidFill>
              </a:rPr>
              <a:t> </a:t>
            </a:r>
            <a:r>
              <a:rPr lang="en-GB" sz="1400" dirty="0">
                <a:solidFill>
                  <a:srgbClr val="5D285F"/>
                </a:solidFill>
              </a:rPr>
              <a:t>(now Marble Arch in London)</a:t>
            </a:r>
          </a:p>
        </p:txBody>
      </p:sp>
    </p:spTree>
    <p:extLst>
      <p:ext uri="{BB962C8B-B14F-4D97-AF65-F5344CB8AC3E}">
        <p14:creationId xmlns:p14="http://schemas.microsoft.com/office/powerpoint/2010/main" val="6891186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1269</TotalTime>
  <Words>1233</Words>
  <Application>Microsoft Macintosh PowerPoint</Application>
  <PresentationFormat>On-screen Show (4:3)</PresentationFormat>
  <Paragraphs>224</Paragraphs>
  <Slides>21</Slides>
  <Notes>12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Royal Mint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Lucy-Ann Pickering</dc:creator>
  <cp:lastModifiedBy>MATT</cp:lastModifiedBy>
  <cp:revision>166</cp:revision>
  <cp:lastPrinted>2016-04-18T10:36:52Z</cp:lastPrinted>
  <dcterms:created xsi:type="dcterms:W3CDTF">2016-04-11T10:43:38Z</dcterms:created>
  <dcterms:modified xsi:type="dcterms:W3CDTF">2016-09-06T16:00:32Z</dcterms:modified>
</cp:coreProperties>
</file>